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charts/colors6.xml" ContentType="application/vnd.ms-office.chartcolorstyle+xml"/>
  <Override PartName="/ppt/charts/style13.xml" ContentType="application/vnd.ms-office.chart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olors14.xml" ContentType="application/vnd.ms-office.chartcolorstyl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olors12.xml" ContentType="application/vnd.ms-office.chartcolorstyle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style7.xml" ContentType="application/vnd.ms-office.chartstyle+xml"/>
  <Override PartName="/ppt/charts/colors10.xml" ContentType="application/vnd.ms-office.chartcolorstyle+xml"/>
  <Override PartName="/ppt/charts/style9.xml" ContentType="application/vnd.ms-office.chartstyl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charts/style14.xml" ContentType="application/vnd.ms-office.chartstyle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olors7.xml" ContentType="application/vnd.ms-office.chartcolorstyle+xml"/>
  <Override PartName="/ppt/charts/style12.xml" ContentType="application/vnd.ms-office.chart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olors5.xml" ContentType="application/vnd.ms-office.chartcolorstyle+xml"/>
  <Override PartName="/ppt/charts/style10.xml" ContentType="application/vnd.ms-office.chart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1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olors1.xml" ContentType="application/vnd.ms-office.chartcolorstyle+xml"/>
  <Override PartName="/ppt/charts/colors1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0" r:id="rId1"/>
  </p:sldMasterIdLst>
  <p:sldIdLst>
    <p:sldId id="256" r:id="rId2"/>
    <p:sldId id="258" r:id="rId3"/>
    <p:sldId id="259" r:id="rId4"/>
    <p:sldId id="260" r:id="rId5"/>
    <p:sldId id="279" r:id="rId6"/>
    <p:sldId id="281" r:id="rId7"/>
    <p:sldId id="287" r:id="rId8"/>
    <p:sldId id="262" r:id="rId9"/>
    <p:sldId id="264" r:id="rId10"/>
    <p:sldId id="290" r:id="rId11"/>
    <p:sldId id="284" r:id="rId12"/>
    <p:sldId id="285" r:id="rId13"/>
    <p:sldId id="286" r:id="rId14"/>
    <p:sldId id="295" r:id="rId15"/>
    <p:sldId id="294" r:id="rId16"/>
    <p:sldId id="297" r:id="rId17"/>
    <p:sldId id="296" r:id="rId18"/>
    <p:sldId id="274" r:id="rId19"/>
    <p:sldId id="269" r:id="rId20"/>
    <p:sldId id="293" r:id="rId21"/>
    <p:sldId id="276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  <a:srgbClr val="339933"/>
    <a:srgbClr val="DEEEC0"/>
    <a:srgbClr val="BBDC8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50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88;&#1080;&#1089;&#1091;&#1085;&#1082;&#1080;%20&#1075;&#1083;&#1072;&#1074;&#1072;%204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oleObject" Target="file:///\\ANNA-VAIO\Mailbox\&#1075;&#1086;&#1089;&#1089;&#1086;&#1074;&#1077;&#1090;\&#1088;&#1080;&#1089;&#1091;&#1085;&#1086;&#1082;%20&#1074;%20&#1088;&#1077;&#1079;&#1102;&#1084;&#1077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76;&#1072;&#1085;&#1085;&#1099;&#1077;%20&#1082;%20&#1088;&#1080;&#1089;&#1091;&#1085;&#1082;&#1091;%202%20&#1088;&#1077;&#1079;&#1102;&#1084;&#1077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76;&#1072;&#1085;&#1085;&#1099;&#1077;%20&#1082;%20&#1088;&#1080;&#1089;&#1091;&#1085;&#1082;&#1091;%202%20&#1088;&#1077;&#1079;&#1102;&#1084;&#1077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76;&#1072;&#1085;&#1085;&#1099;&#1077;%20&#1082;%20&#1088;&#1080;&#1089;&#1091;&#1085;&#1082;&#1091;%202%20&#1088;&#1077;&#1079;&#1102;&#1084;&#1077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NNA-VAIO\Mailbox\&#1075;&#1086;&#1089;&#1089;&#1086;&#1074;&#1077;&#1090;\&#1088;&#1080;&#1089;&#1091;&#1085;&#1082;&#1080;%20&#1075;&#1083;&#1072;&#1074;&#1072;%20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rotY val="207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ln>
              <a:noFill/>
            </a:ln>
          </c:spPr>
          <c:explosion val="10"/>
          <c:dPt>
            <c:idx val="0"/>
            <c:spPr>
              <a:gradFill flip="none" rotWithShape="1">
                <a:gsLst>
                  <a:gs pos="0">
                    <a:schemeClr val="bg1"/>
                  </a:gs>
                  <a:gs pos="37000">
                    <a:srgbClr val="6699FF"/>
                  </a:gs>
                  <a:gs pos="88000">
                    <a:srgbClr val="6699FF"/>
                  </a:gs>
                  <a:gs pos="71000">
                    <a:srgbClr val="336600"/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>
                <a:noFill/>
              </a:ln>
              <a:effectLst/>
              <a:sp3d/>
            </c:spPr>
          </c:dPt>
          <c:dPt>
            <c:idx val="1"/>
            <c:explosion val="36"/>
            <c:spPr>
              <a:gradFill flip="none" rotWithShape="1">
                <a:gsLst>
                  <a:gs pos="26000">
                    <a:schemeClr val="accent1">
                      <a:lumMod val="5000"/>
                      <a:lumOff val="95000"/>
                    </a:schemeClr>
                  </a:gs>
                  <a:gs pos="58000">
                    <a:srgbClr val="6699FF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  <a:ln w="25400">
                <a:noFill/>
              </a:ln>
              <a:effectLst/>
              <a:sp3d/>
            </c:spPr>
          </c:dPt>
          <c:dPt>
            <c:idx val="2"/>
            <c:spPr>
              <a:gradFill>
                <a:gsLst>
                  <a:gs pos="0">
                    <a:srgbClr val="CCCC00"/>
                  </a:gs>
                  <a:gs pos="62000">
                    <a:srgbClr val="FF0000"/>
                  </a:gs>
                </a:gsLst>
                <a:lin ang="0" scaled="1"/>
              </a:gradFill>
              <a:ln w="25400">
                <a:noFill/>
              </a:ln>
              <a:effectLst/>
              <a:sp3d/>
            </c:spPr>
          </c:dPt>
          <c:dPt>
            <c:idx val="3"/>
            <c:spPr>
              <a:gradFill flip="none" rotWithShape="1">
                <a:gsLst>
                  <a:gs pos="15000">
                    <a:srgbClr val="0000FF"/>
                  </a:gs>
                  <a:gs pos="57000">
                    <a:srgbClr val="92D050"/>
                  </a:gs>
                  <a:gs pos="45000">
                    <a:srgbClr val="FFFF00"/>
                  </a:gs>
                </a:gsLst>
                <a:path path="rect">
                  <a:fillToRect l="50000" t="50000" r="50000" b="50000"/>
                </a:path>
                <a:tileRect/>
              </a:gradFill>
              <a:ln w="25400">
                <a:noFill/>
              </a:ln>
              <a:effectLst/>
              <a:sp3d/>
            </c:spPr>
          </c:dPt>
          <c:dPt>
            <c:idx val="4"/>
            <c:spPr>
              <a:pattFill prst="pct90">
                <a:fgClr>
                  <a:srgbClr val="000099"/>
                </a:fgClr>
                <a:bgClr>
                  <a:schemeClr val="bg1"/>
                </a:bgClr>
              </a:pattFill>
              <a:ln w="25400">
                <a:noFill/>
              </a:ln>
              <a:effectLst/>
              <a:sp3d/>
            </c:spPr>
          </c:dPt>
          <c:dPt>
            <c:idx val="5"/>
            <c:spPr>
              <a:gradFill flip="none" rotWithShape="1">
                <a:gsLst>
                  <a:gs pos="18000">
                    <a:schemeClr val="bg1"/>
                  </a:gs>
                  <a:gs pos="76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>
                <a:noFill/>
              </a:ln>
              <a:effectLst/>
              <a:sp3d/>
            </c:spPr>
          </c:dPt>
          <c:dPt>
            <c:idx val="6"/>
            <c:spPr>
              <a:pattFill prst="dkHorz">
                <a:fgClr>
                  <a:srgbClr val="FF0000"/>
                </a:fgClr>
                <a:bgClr>
                  <a:schemeClr val="bg1"/>
                </a:bgClr>
              </a:pattFill>
              <a:ln w="25400"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-3.8241959255958101E-2"/>
                  <c:y val="-7.2233522892971733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30177621652598E-3"/>
                  <c:y val="-0.162728200641586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400" dirty="0">
                        <a:solidFill>
                          <a:schemeClr val="bg1"/>
                        </a:solidFill>
                      </a:rPr>
                      <a:t>Россия
9,6%</a:t>
                    </a:r>
                  </a:p>
                </c:rich>
              </c:tx>
              <c:numFmt formatCode="0.0%" sourceLinked="0"/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showCatName val="1"/>
              <c:showPercent val="1"/>
            </c:dLbl>
            <c:dLbl>
              <c:idx val="2"/>
              <c:layout>
                <c:manualLayout>
                  <c:x val="3.8297244094488293E-2"/>
                  <c:y val="2.901538349373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4294619422572228E-3"/>
                  <c:y val="5.3552055993000794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1166885389326383E-3"/>
                  <c:y val="4.8767862350539523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935695538057802E-2"/>
                  <c:y val="2.77704870224556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6667760279965058E-2"/>
                  <c:y val="5.6311242344706913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'4,2'!$A$1:$A$7</c:f>
              <c:strCache>
                <c:ptCount val="7"/>
                <c:pt idx="0">
                  <c:v>Остальные страны</c:v>
                </c:pt>
                <c:pt idx="1">
                  <c:v>Россия</c:v>
                </c:pt>
                <c:pt idx="2">
                  <c:v>Китай</c:v>
                </c:pt>
                <c:pt idx="3">
                  <c:v>Бразилия</c:v>
                </c:pt>
                <c:pt idx="4">
                  <c:v>Австралия</c:v>
                </c:pt>
                <c:pt idx="5">
                  <c:v>Канада</c:v>
                </c:pt>
                <c:pt idx="6">
                  <c:v>США</c:v>
                </c:pt>
              </c:strCache>
            </c:strRef>
          </c:cat>
          <c:val>
            <c:numRef>
              <c:f>'4,2'!$B$1:$B$7</c:f>
              <c:numCache>
                <c:formatCode>General</c:formatCode>
                <c:ptCount val="7"/>
                <c:pt idx="0">
                  <c:v>0.61420000000000063</c:v>
                </c:pt>
                <c:pt idx="1">
                  <c:v>9.6000000000000002E-2</c:v>
                </c:pt>
                <c:pt idx="2">
                  <c:v>4.9300000000000108E-2</c:v>
                </c:pt>
                <c:pt idx="3">
                  <c:v>7.060000000000001E-2</c:v>
                </c:pt>
                <c:pt idx="4">
                  <c:v>6.5199999999999994E-2</c:v>
                </c:pt>
                <c:pt idx="5">
                  <c:v>5.2500000000000012E-2</c:v>
                </c:pt>
                <c:pt idx="6">
                  <c:v>5.2200000000000003E-2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plotVisOnly val="1"/>
    <c:dispBlanksAs val="zero"/>
  </c:chart>
  <c:spPr>
    <a:solidFill>
      <a:prstClr val="white">
        <a:alpha val="54000"/>
      </a:prst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"/>
          <c:y val="7.8048756505087302E-2"/>
          <c:w val="0.98134745613052865"/>
          <c:h val="0.60008630757773351"/>
        </c:manualLayout>
      </c:layout>
      <c:lineChart>
        <c:grouping val="standard"/>
        <c:ser>
          <c:idx val="0"/>
          <c:order val="0"/>
          <c:tx>
            <c:strRef>
              <c:f>Лист1!$M$1</c:f>
              <c:strCache>
                <c:ptCount val="1"/>
                <c:pt idx="0">
                  <c:v>Число опасных гидромет.явлений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0724456365255459"/>
                  <c:y val="-0.2160949476501743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2907804184119208E-2"/>
                  <c:y val="-0.2507176291431632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7659540711641346E-2"/>
                  <c:y val="-0.1498337453489475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2425858589811783E-16"/>
                  <c:y val="-0.1669967951438243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Лист1!$A$4:$A$15</c:f>
              <c:numCache>
                <c:formatCode>General</c:formatCode>
                <c:ptCount val="12"/>
                <c:pt idx="0">
                  <c:v>2000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Лист1!$M$4:$M$15</c:f>
              <c:numCache>
                <c:formatCode>General</c:formatCode>
                <c:ptCount val="12"/>
                <c:pt idx="0">
                  <c:v>193</c:v>
                </c:pt>
                <c:pt idx="1">
                  <c:v>361</c:v>
                </c:pt>
                <c:pt idx="2">
                  <c:v>387</c:v>
                </c:pt>
                <c:pt idx="3">
                  <c:v>436</c:v>
                </c:pt>
                <c:pt idx="4">
                  <c:v>349</c:v>
                </c:pt>
                <c:pt idx="5">
                  <c:v>385</c:v>
                </c:pt>
                <c:pt idx="6">
                  <c:v>467</c:v>
                </c:pt>
                <c:pt idx="7">
                  <c:v>322</c:v>
                </c:pt>
                <c:pt idx="8">
                  <c:v>469</c:v>
                </c:pt>
                <c:pt idx="9">
                  <c:v>455</c:v>
                </c:pt>
                <c:pt idx="10">
                  <c:v>368</c:v>
                </c:pt>
                <c:pt idx="11">
                  <c:v>412</c:v>
                </c:pt>
              </c:numCache>
            </c:numRef>
          </c:val>
        </c:ser>
        <c:marker val="1"/>
        <c:axId val="86169472"/>
        <c:axId val="86171008"/>
      </c:lineChart>
      <c:catAx>
        <c:axId val="8616947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6171008"/>
        <c:crosses val="autoZero"/>
        <c:auto val="1"/>
        <c:lblAlgn val="ctr"/>
        <c:lblOffset val="100"/>
        <c:tickLblSkip val="1"/>
      </c:catAx>
      <c:valAx>
        <c:axId val="86171008"/>
        <c:scaling>
          <c:orientation val="minMax"/>
          <c:min val="19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one"/>
        <c:crossAx val="86169472"/>
        <c:crosses val="autoZero"/>
        <c:crossBetween val="between"/>
      </c:valAx>
      <c:spPr>
        <a:solidFill>
          <a:schemeClr val="bg1"/>
        </a:solidFill>
        <a:ln>
          <a:solidFill>
            <a:schemeClr val="bg1"/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4.8699527401937732E-2"/>
          <c:y val="0.27699505299829774"/>
          <c:w val="0.94687324283424967"/>
          <c:h val="0.710542058775047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Выбросы ЗВ, стационарные источники, млн 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4194831575281594E-2"/>
                  <c:y val="0.2041467024001569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0857289468666193E-2"/>
                  <c:y val="-0.2387835680795168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0896022500088146E-2"/>
                  <c:y val="-0.1214854451118754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6933749469691087E-2"/>
                  <c:y val="-0.2635795122652148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4156098543859683E-2"/>
                  <c:y val="-0.283413456282232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6.9164832736122117E-2"/>
                  <c:y val="-0.2504162332530547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1656271656271694E-3"/>
                  <c:y val="-0.1712031159998740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Лист1!$B$2:$B$15</c:f>
              <c:numCache>
                <c:formatCode>0</c:formatCode>
                <c:ptCount val="14"/>
                <c:pt idx="0">
                  <c:v>34.1</c:v>
                </c:pt>
                <c:pt idx="1">
                  <c:v>21.3</c:v>
                </c:pt>
                <c:pt idx="2">
                  <c:v>18.8</c:v>
                </c:pt>
                <c:pt idx="3">
                  <c:v>20.399999999999999</c:v>
                </c:pt>
                <c:pt idx="4">
                  <c:v>20.6</c:v>
                </c:pt>
                <c:pt idx="5">
                  <c:v>20.6</c:v>
                </c:pt>
                <c:pt idx="6">
                  <c:v>20.100000000000001</c:v>
                </c:pt>
                <c:pt idx="7">
                  <c:v>19</c:v>
                </c:pt>
                <c:pt idx="8">
                  <c:v>19.100000000000001</c:v>
                </c:pt>
                <c:pt idx="9">
                  <c:v>19.2</c:v>
                </c:pt>
                <c:pt idx="10">
                  <c:v>19.600000000000001</c:v>
                </c:pt>
                <c:pt idx="11">
                  <c:v>18.399999999999999</c:v>
                </c:pt>
                <c:pt idx="12">
                  <c:v>17.5</c:v>
                </c:pt>
                <c:pt idx="13">
                  <c:v>17.3</c:v>
                </c:pt>
              </c:numCache>
            </c:numRef>
          </c:val>
        </c:ser>
        <c:marker val="1"/>
        <c:axId val="86387328"/>
        <c:axId val="86434176"/>
      </c:lineChart>
      <c:catAx>
        <c:axId val="8638732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high"/>
        <c:spPr>
          <a:solidFill>
            <a:srgbClr val="DEEEC0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6434176"/>
        <c:crosses val="autoZero"/>
        <c:auto val="1"/>
        <c:lblAlgn val="ctr"/>
        <c:lblOffset val="100"/>
      </c:catAx>
      <c:valAx>
        <c:axId val="86434176"/>
        <c:scaling>
          <c:orientation val="minMax"/>
          <c:max val="45"/>
          <c:min val="15"/>
        </c:scaling>
        <c:delete val="1"/>
        <c:axPos val="l"/>
        <c:numFmt formatCode="0" sourceLinked="1"/>
        <c:tickLblPos val="none"/>
        <c:crossAx val="86387328"/>
        <c:crosses val="autoZero"/>
        <c:crossBetween val="between"/>
        <c:majorUnit val="5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</c:chart>
  <c:spPr>
    <a:solidFill>
      <a:srgbClr val="DEEEC0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4.7533934703957503E-2"/>
          <c:y val="8.7155986912876765E-2"/>
          <c:w val="0.91789593096589295"/>
          <c:h val="0.80389902944602765"/>
        </c:manualLayout>
      </c:layout>
      <c:lineChart>
        <c:grouping val="standard"/>
        <c:ser>
          <c:idx val="0"/>
          <c:order val="0"/>
          <c:tx>
            <c:strRef>
              <c:f>Лист1!$C$1</c:f>
              <c:strCache>
                <c:ptCount val="1"/>
                <c:pt idx="0">
                  <c:v>Выбросы ЗВ, транспорт, млн 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0931573230846454E-2"/>
                  <c:y val="0.333014639735041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6.4386999749352539E-2"/>
                  <c:y val="-0.3149096160750669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4.2442977692371972E-2"/>
                  <c:y val="-0.2817816182373423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21</c:v>
                </c:pt>
                <c:pt idx="1">
                  <c:v>11</c:v>
                </c:pt>
                <c:pt idx="2">
                  <c:v>13.5</c:v>
                </c:pt>
                <c:pt idx="3">
                  <c:v>15.4</c:v>
                </c:pt>
                <c:pt idx="4">
                  <c:v>14.9</c:v>
                </c:pt>
                <c:pt idx="5">
                  <c:v>14.9</c:v>
                </c:pt>
                <c:pt idx="6">
                  <c:v>13.8</c:v>
                </c:pt>
                <c:pt idx="7">
                  <c:v>13.7</c:v>
                </c:pt>
                <c:pt idx="8">
                  <c:v>13.2</c:v>
                </c:pt>
                <c:pt idx="9">
                  <c:v>13.5</c:v>
                </c:pt>
                <c:pt idx="10">
                  <c:v>12.8</c:v>
                </c:pt>
                <c:pt idx="11">
                  <c:v>13.6</c:v>
                </c:pt>
                <c:pt idx="12">
                  <c:v>13.8</c:v>
                </c:pt>
                <c:pt idx="13">
                  <c:v>14</c:v>
                </c:pt>
              </c:numCache>
            </c:numRef>
          </c:val>
        </c:ser>
        <c:marker val="1"/>
        <c:axId val="87625088"/>
        <c:axId val="87639168"/>
      </c:lineChart>
      <c:catAx>
        <c:axId val="8762508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87639168"/>
        <c:crosses val="autoZero"/>
        <c:auto val="1"/>
        <c:lblAlgn val="ctr"/>
        <c:lblOffset val="100"/>
      </c:catAx>
      <c:valAx>
        <c:axId val="87639168"/>
        <c:scaling>
          <c:orientation val="minMax"/>
          <c:min val="12"/>
        </c:scaling>
        <c:delete val="1"/>
        <c:axPos val="l"/>
        <c:numFmt formatCode="General" sourceLinked="1"/>
        <c:majorTickMark val="none"/>
        <c:tickLblPos val="none"/>
        <c:crossAx val="87625088"/>
        <c:crosses val="autoZero"/>
        <c:crossBetween val="between"/>
        <c:majorUnit val="1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4.916393162236761E-2"/>
          <c:y val="4.3577993456438431E-2"/>
          <c:w val="0.94636662004832639"/>
          <c:h val="0.93463300981534259"/>
        </c:manualLayout>
      </c:layout>
      <c:lineChart>
        <c:grouping val="standard"/>
        <c:ser>
          <c:idx val="0"/>
          <c:order val="0"/>
          <c:tx>
            <c:strRef>
              <c:f>Лист1!$D$1</c:f>
              <c:strCache>
                <c:ptCount val="1"/>
                <c:pt idx="0">
                  <c:v>Сброс загрязненных сточных вод, млрд м3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316237993262074E-2"/>
                  <c:y val="0.1961011387762983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5868944325472422E-2"/>
                  <c:y val="0.1634176156469150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5868944325472422E-2"/>
                  <c:y val="0.1797593772116064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6039884827156983E-2"/>
                  <c:y val="-0.2087833751528022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9316237993262074E-2"/>
                  <c:y val="-0.1797593772116065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6.6133054420988283E-2"/>
                  <c:y val="-0.1961009705539723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1306296572883318E-2"/>
                  <c:y val="-0.2396789640104107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Лист1!$D$2:$D$15</c:f>
              <c:numCache>
                <c:formatCode>0</c:formatCode>
                <c:ptCount val="14"/>
                <c:pt idx="0">
                  <c:v>27.8</c:v>
                </c:pt>
                <c:pt idx="1">
                  <c:v>24.478000000000002</c:v>
                </c:pt>
                <c:pt idx="2">
                  <c:v>20.291</c:v>
                </c:pt>
                <c:pt idx="3">
                  <c:v>17.7</c:v>
                </c:pt>
                <c:pt idx="4">
                  <c:v>17.5</c:v>
                </c:pt>
                <c:pt idx="5">
                  <c:v>17.2</c:v>
                </c:pt>
                <c:pt idx="6">
                  <c:v>17.100000000000001</c:v>
                </c:pt>
                <c:pt idx="7">
                  <c:v>15.9</c:v>
                </c:pt>
                <c:pt idx="8">
                  <c:v>16.5</c:v>
                </c:pt>
                <c:pt idx="9">
                  <c:v>16</c:v>
                </c:pt>
                <c:pt idx="10">
                  <c:v>15.7</c:v>
                </c:pt>
                <c:pt idx="11">
                  <c:v>15.2</c:v>
                </c:pt>
                <c:pt idx="12">
                  <c:v>14.8</c:v>
                </c:pt>
                <c:pt idx="13">
                  <c:v>14.4</c:v>
                </c:pt>
              </c:numCache>
            </c:numRef>
          </c:val>
        </c:ser>
        <c:marker val="1"/>
        <c:axId val="87683456"/>
        <c:axId val="87684992"/>
      </c:lineChart>
      <c:catAx>
        <c:axId val="876834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87684992"/>
        <c:crosses val="autoZero"/>
        <c:auto val="1"/>
        <c:lblAlgn val="ctr"/>
        <c:lblOffset val="100"/>
      </c:catAx>
      <c:valAx>
        <c:axId val="87684992"/>
        <c:scaling>
          <c:orientation val="minMax"/>
          <c:min val="10"/>
        </c:scaling>
        <c:delete val="1"/>
        <c:axPos val="l"/>
        <c:numFmt formatCode="0" sourceLinked="1"/>
        <c:majorTickMark val="none"/>
        <c:tickLblPos val="none"/>
        <c:crossAx val="8768345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"/>
          <c:y val="0.23967896401041069"/>
          <c:w val="0.92573600128783851"/>
          <c:h val="0.76032103598959144"/>
        </c:manualLayout>
      </c:layout>
      <c:lineChart>
        <c:grouping val="standard"/>
        <c:ser>
          <c:idx val="0"/>
          <c:order val="0"/>
          <c:tx>
            <c:strRef>
              <c:f>Лист1!$E$1</c:f>
              <c:strCache>
                <c:ptCount val="1"/>
                <c:pt idx="0">
                  <c:v>Образовано отходов производства и потребления, млрд 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4.2592591159367407E-2"/>
                  <c:y val="-0.2451264234703728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2421650657682874E-2"/>
                  <c:y val="-0.1470758540822239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7.0987645827801399E-2"/>
                  <c:y val="0.2614679607386298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5.8974523905508974E-2"/>
                  <c:y val="0.217889967282191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6186125737652349E-2"/>
                      <c:h val="0.2829309803504425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Лист1!$E$2:$E$15</c:f>
              <c:numCache>
                <c:formatCode>General</c:formatCode>
                <c:ptCount val="14"/>
                <c:pt idx="3" formatCode="0.0">
                  <c:v>3.0354999999999968</c:v>
                </c:pt>
                <c:pt idx="4" formatCode="0.0">
                  <c:v>3.5193999999999988</c:v>
                </c:pt>
                <c:pt idx="5" formatCode="0.0">
                  <c:v>3.8992999999999967</c:v>
                </c:pt>
                <c:pt idx="6" formatCode="0.0">
                  <c:v>3.8768999999999956</c:v>
                </c:pt>
                <c:pt idx="7" formatCode="0.0">
                  <c:v>3.5049999999999999</c:v>
                </c:pt>
                <c:pt idx="8" formatCode="0.0">
                  <c:v>3.7346999999999997</c:v>
                </c:pt>
                <c:pt idx="9" formatCode="0.0">
                  <c:v>4.3033000000000001</c:v>
                </c:pt>
                <c:pt idx="10" formatCode="0.0">
                  <c:v>5.0078999999999985</c:v>
                </c:pt>
                <c:pt idx="11" formatCode="0.0">
                  <c:v>5.1527999999999965</c:v>
                </c:pt>
                <c:pt idx="12" formatCode="0.0">
                  <c:v>5.1682999999999995</c:v>
                </c:pt>
                <c:pt idx="13" formatCode="0.0">
                  <c:v>5.0606</c:v>
                </c:pt>
              </c:numCache>
            </c:numRef>
          </c:val>
        </c:ser>
        <c:marker val="1"/>
        <c:axId val="88528384"/>
        <c:axId val="88529920"/>
      </c:lineChart>
      <c:catAx>
        <c:axId val="885283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88529920"/>
        <c:crosses val="autoZero"/>
        <c:auto val="1"/>
        <c:lblAlgn val="ctr"/>
        <c:lblOffset val="100"/>
      </c:catAx>
      <c:valAx>
        <c:axId val="88529920"/>
        <c:scaling>
          <c:orientation val="minMax"/>
          <c:min val="2"/>
        </c:scaling>
        <c:delete val="1"/>
        <c:axPos val="l"/>
        <c:numFmt formatCode="0" sourceLinked="0"/>
        <c:majorTickMark val="none"/>
        <c:tickLblPos val="none"/>
        <c:crossAx val="8852838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2.621081405904041E-2"/>
          <c:y val="0.19825202593667252"/>
          <c:w val="0.92573602683271849"/>
          <c:h val="0.77696647082124326"/>
        </c:manualLayout>
      </c:layout>
      <c:lineChart>
        <c:grouping val="standard"/>
        <c:ser>
          <c:idx val="0"/>
          <c:order val="0"/>
          <c:tx>
            <c:strRef>
              <c:f>Лист1!$G$1</c:f>
              <c:strCache>
                <c:ptCount val="1"/>
                <c:pt idx="0">
                  <c:v>Выбросы ПГ, млрд 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8140872462375153E-2"/>
                  <c:y val="0.2602057840418827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1246279491895476E-2"/>
                  <c:y val="-0.2230335291787563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3623129082755676E-2"/>
                  <c:y val="-0.2416196566103196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254830011368732E-2"/>
                  <c:y val="-0.2230336379801114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4.5971174677277439E-2"/>
                  <c:y val="-0.2044475014817692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5.1424447672448907E-2"/>
                  <c:y val="-0.2230335291787563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6120208675003852E-2"/>
                  <c:y val="-0.2416197744784539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Лист1!$F$2:$F$15</c:f>
              <c:numCache>
                <c:formatCode>0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Лист1!$G$2:$G$15</c:f>
              <c:numCache>
                <c:formatCode>0.0</c:formatCode>
                <c:ptCount val="14"/>
                <c:pt idx="0">
                  <c:v>4.1050914435791324</c:v>
                </c:pt>
                <c:pt idx="1">
                  <c:v>2.514143781019603</c:v>
                </c:pt>
                <c:pt idx="2">
                  <c:v>2.0860576314864585</c:v>
                </c:pt>
                <c:pt idx="3">
                  <c:v>2.2210176688510619</c:v>
                </c:pt>
                <c:pt idx="4">
                  <c:v>2.3055783828944536</c:v>
                </c:pt>
                <c:pt idx="5">
                  <c:v>2.2747103120205971</c:v>
                </c:pt>
                <c:pt idx="6">
                  <c:v>2.2815268286746693</c:v>
                </c:pt>
                <c:pt idx="7">
                  <c:v>2.1008674435684913</c:v>
                </c:pt>
                <c:pt idx="8">
                  <c:v>2.2248280557894771</c:v>
                </c:pt>
                <c:pt idx="9">
                  <c:v>2.2684933873287072</c:v>
                </c:pt>
                <c:pt idx="10">
                  <c:v>2.3362979875567369</c:v>
                </c:pt>
                <c:pt idx="11">
                  <c:v>2.2906525856355437</c:v>
                </c:pt>
                <c:pt idx="12">
                  <c:v>2.2992749634110887</c:v>
                </c:pt>
                <c:pt idx="13">
                  <c:v>2.2450000000000001</c:v>
                </c:pt>
              </c:numCache>
            </c:numRef>
          </c:val>
        </c:ser>
        <c:marker val="1"/>
        <c:axId val="94797184"/>
        <c:axId val="94803072"/>
      </c:lineChart>
      <c:catAx>
        <c:axId val="947971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tickLblPos val="none"/>
        <c:crossAx val="94803072"/>
        <c:crosses val="autoZero"/>
        <c:auto val="1"/>
        <c:lblAlgn val="ctr"/>
        <c:lblOffset val="100"/>
      </c:catAx>
      <c:valAx>
        <c:axId val="94803072"/>
        <c:scaling>
          <c:orientation val="minMax"/>
          <c:min val="1"/>
        </c:scaling>
        <c:delete val="1"/>
        <c:axPos val="l"/>
        <c:numFmt formatCode="0" sourceLinked="0"/>
        <c:majorTickMark val="none"/>
        <c:tickLblPos val="none"/>
        <c:crossAx val="9479718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1.7559377831147225E-2"/>
          <c:y val="0.16657110843797895"/>
          <c:w val="0.92537264421762333"/>
          <c:h val="0.73824540102603364"/>
        </c:manualLayout>
      </c:layout>
      <c:lineChart>
        <c:grouping val="standard"/>
        <c:ser>
          <c:idx val="0"/>
          <c:order val="0"/>
          <c:tx>
            <c:strRef>
              <c:f>Лист1!$K$1</c:f>
              <c:strCache>
                <c:ptCount val="1"/>
                <c:pt idx="0">
                  <c:v>Площадь лесов, погибших от пожаров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3.700076120392061E-2"/>
                  <c:y val="-0.1606221402794796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4.3728172331906102E-2"/>
                  <c:y val="-0.1784690447549779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5.3819289023884428E-2"/>
                  <c:y val="0.1963159492304752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3442868593981207E-2"/>
                  <c:y val="0.2260607900229714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Лист1!$K$2:$K$15</c:f>
              <c:numCache>
                <c:formatCode>General</c:formatCode>
                <c:ptCount val="14"/>
                <c:pt idx="4">
                  <c:v>60</c:v>
                </c:pt>
                <c:pt idx="5">
                  <c:v>46</c:v>
                </c:pt>
                <c:pt idx="6">
                  <c:v>49</c:v>
                </c:pt>
                <c:pt idx="7">
                  <c:v>30</c:v>
                </c:pt>
                <c:pt idx="8">
                  <c:v>36</c:v>
                </c:pt>
                <c:pt idx="9">
                  <c:v>32</c:v>
                </c:pt>
                <c:pt idx="10">
                  <c:v>32</c:v>
                </c:pt>
                <c:pt idx="11">
                  <c:v>77</c:v>
                </c:pt>
                <c:pt idx="12">
                  <c:v>80</c:v>
                </c:pt>
                <c:pt idx="13">
                  <c:v>67.7</c:v>
                </c:pt>
              </c:numCache>
            </c:numRef>
          </c:val>
        </c:ser>
        <c:marker val="1"/>
        <c:axId val="94918144"/>
        <c:axId val="94919680"/>
      </c:lineChart>
      <c:catAx>
        <c:axId val="949181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94919680"/>
        <c:crosses val="autoZero"/>
        <c:auto val="1"/>
        <c:lblAlgn val="ctr"/>
        <c:lblOffset val="100"/>
      </c:catAx>
      <c:valAx>
        <c:axId val="94919680"/>
        <c:scaling>
          <c:orientation val="minMax"/>
          <c:max val="85"/>
          <c:min val="25"/>
        </c:scaling>
        <c:delete val="1"/>
        <c:axPos val="l"/>
        <c:numFmt formatCode="General" sourceLinked="1"/>
        <c:tickLblPos val="none"/>
        <c:crossAx val="9491814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3.2592432733071588E-3"/>
          <c:y val="0.22276993625500491"/>
          <c:w val="0.9657223636013389"/>
          <c:h val="0.68332052626175588"/>
        </c:manualLayout>
      </c:layout>
      <c:lineChart>
        <c:grouping val="standard"/>
        <c:ser>
          <c:idx val="0"/>
          <c:order val="0"/>
          <c:tx>
            <c:strRef>
              <c:f>Лист1!$V$1</c:f>
              <c:strCache>
                <c:ptCount val="1"/>
                <c:pt idx="0">
                  <c:v>Энергоемкость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5.3126766425766074E-2"/>
                  <c:y val="-8.918484524761524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806343524155722E-2"/>
                  <c:y val="-0.1114810565595190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3126766425766192E-2"/>
                  <c:y val="-0.1337772678714232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7.550467712895742E-2"/>
                  <c:y val="-0.2638385777236796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3008670410659075E-2"/>
                  <c:y val="-0.1486414522386924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Лист1!$V$2:$V$15</c:f>
              <c:numCache>
                <c:formatCode>General</c:formatCode>
                <c:ptCount val="14"/>
                <c:pt idx="2">
                  <c:v>35.203226254169586</c:v>
                </c:pt>
                <c:pt idx="3">
                  <c:v>27.491799163355832</c:v>
                </c:pt>
                <c:pt idx="4">
                  <c:v>26.400582236676861</c:v>
                </c:pt>
                <c:pt idx="5">
                  <c:v>24.080878912838457</c:v>
                </c:pt>
                <c:pt idx="6">
                  <c:v>23.174328856207108</c:v>
                </c:pt>
                <c:pt idx="7">
                  <c:v>23.488055106875507</c:v>
                </c:pt>
                <c:pt idx="8">
                  <c:v>23.92486169613839</c:v>
                </c:pt>
                <c:pt idx="9">
                  <c:v>23.956952336082136</c:v>
                </c:pt>
                <c:pt idx="10">
                  <c:v>23.194890053989667</c:v>
                </c:pt>
                <c:pt idx="11">
                  <c:v>22.362955167694363</c:v>
                </c:pt>
                <c:pt idx="12">
                  <c:v>22.334006029930592</c:v>
                </c:pt>
                <c:pt idx="13">
                  <c:v>22.074740022051561</c:v>
                </c:pt>
              </c:numCache>
            </c:numRef>
          </c:val>
        </c:ser>
        <c:marker val="1"/>
        <c:axId val="94980352"/>
        <c:axId val="94998528"/>
      </c:lineChart>
      <c:catAx>
        <c:axId val="9498035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94998528"/>
        <c:crosses val="autoZero"/>
        <c:auto val="1"/>
        <c:lblAlgn val="ctr"/>
        <c:lblOffset val="100"/>
      </c:catAx>
      <c:valAx>
        <c:axId val="94998528"/>
        <c:scaling>
          <c:orientation val="minMax"/>
          <c:min val="20"/>
        </c:scaling>
        <c:delete val="1"/>
        <c:axPos val="l"/>
        <c:numFmt formatCode="General" sourceLinked="1"/>
        <c:majorTickMark val="none"/>
        <c:tickLblPos val="none"/>
        <c:crossAx val="9498035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4.8010684009624265E-2"/>
          <c:y val="0.23935003700759341"/>
          <c:w val="0.90397863198075179"/>
          <c:h val="0.73889086871899023"/>
        </c:manualLayout>
      </c:layout>
      <c:lineChart>
        <c:grouping val="standard"/>
        <c:ser>
          <c:idx val="0"/>
          <c:order val="0"/>
          <c:tx>
            <c:strRef>
              <c:f>Лист1!$X$1</c:f>
              <c:strCache>
                <c:ptCount val="1"/>
                <c:pt idx="0">
                  <c:v>Доля НВИЭ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8.2927545107532821E-2"/>
                  <c:y val="-0.2877063478371488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4198329833055604E-2"/>
                  <c:y val="-0.2213125752593451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3.0423574689606714E-2"/>
                  <c:y val="0.2119328536643317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8.7292152744771312E-2"/>
                  <c:y val="-0.1991813177334107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Лист1!$X$2:$X$15</c:f>
              <c:numCache>
                <c:formatCode>General</c:formatCode>
                <c:ptCount val="14"/>
                <c:pt idx="3" formatCode="0.00%">
                  <c:v>4.2309099077793294E-4</c:v>
                </c:pt>
                <c:pt idx="4" formatCode="0.00%">
                  <c:v>8.780923442089771E-4</c:v>
                </c:pt>
                <c:pt idx="5" formatCode="0.00%">
                  <c:v>4.8389336623681838E-4</c:v>
                </c:pt>
                <c:pt idx="6" formatCode="0.00%">
                  <c:v>4.5158910297531937E-4</c:v>
                </c:pt>
                <c:pt idx="7" formatCode="0.00%">
                  <c:v>4.7177789460366881E-4</c:v>
                </c:pt>
                <c:pt idx="8" formatCode="0.00%">
                  <c:v>4.6232693772190511E-4</c:v>
                </c:pt>
                <c:pt idx="9" formatCode="0.00%">
                  <c:v>4.3364306686920564E-4</c:v>
                </c:pt>
                <c:pt idx="10" formatCode="0.00%">
                  <c:v>4.5010232935350646E-4</c:v>
                </c:pt>
                <c:pt idx="11" formatCode="0.00%">
                  <c:v>4.2379301348834434E-4</c:v>
                </c:pt>
                <c:pt idx="12" formatCode="0.00%">
                  <c:v>5.0761726592178104E-4</c:v>
                </c:pt>
                <c:pt idx="13" formatCode="0.00%">
                  <c:v>5.602307202109963E-4</c:v>
                </c:pt>
              </c:numCache>
            </c:numRef>
          </c:val>
        </c:ser>
        <c:marker val="1"/>
        <c:axId val="95017984"/>
        <c:axId val="94876416"/>
      </c:lineChart>
      <c:catAx>
        <c:axId val="9501798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solidFill>
            <a:srgbClr val="DEEEC0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4876416"/>
        <c:crosses val="autoZero"/>
        <c:auto val="1"/>
        <c:lblAlgn val="ctr"/>
        <c:lblOffset val="100"/>
      </c:catAx>
      <c:valAx>
        <c:axId val="94876416"/>
        <c:scaling>
          <c:orientation val="minMax"/>
        </c:scaling>
        <c:delete val="1"/>
        <c:axPos val="l"/>
        <c:numFmt formatCode="0.00%" sourceLinked="0"/>
        <c:majorTickMark val="none"/>
        <c:tickLblPos val="none"/>
        <c:crossAx val="9501798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</c:chart>
  <c:spPr>
    <a:solidFill>
      <a:srgbClr val="DEEEC0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1.0536060153139532E-2"/>
          <c:y val="3.1219502602034988E-2"/>
          <c:w val="0.95558221307156321"/>
          <c:h val="0.95860711853823988"/>
        </c:manualLayout>
      </c:layout>
      <c:lineChart>
        <c:grouping val="standard"/>
        <c:ser>
          <c:idx val="0"/>
          <c:order val="0"/>
          <c:tx>
            <c:strRef>
              <c:f>Лист1!$L$1</c:f>
              <c:strCache>
                <c:ptCount val="1"/>
                <c:pt idx="0">
                  <c:v>Площадь сплошных рубок леса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7.0024693660233922E-2"/>
                  <c:y val="-0.145697760202099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8.4050944271655631E-2"/>
                  <c:y val="-0.1781535155813737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6.5255876259352266E-2"/>
                  <c:y val="0.3263792986799019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8339485620017172E-2"/>
                  <c:y val="-0.1101349549685797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Лист1!$L$2:$L$15</c:f>
              <c:numCache>
                <c:formatCode>General</c:formatCode>
                <c:ptCount val="14"/>
                <c:pt idx="3">
                  <c:v>0.64900000000000102</c:v>
                </c:pt>
                <c:pt idx="4">
                  <c:v>0.67100000000000115</c:v>
                </c:pt>
                <c:pt idx="5">
                  <c:v>0.753000000000001</c:v>
                </c:pt>
                <c:pt idx="6">
                  <c:v>0.81599999999999995</c:v>
                </c:pt>
                <c:pt idx="7">
                  <c:v>0.81399999999999995</c:v>
                </c:pt>
                <c:pt idx="8">
                  <c:v>0.92300000000000004</c:v>
                </c:pt>
                <c:pt idx="9">
                  <c:v>1.0169999999999979</c:v>
                </c:pt>
                <c:pt idx="10">
                  <c:v>1.0129999999999979</c:v>
                </c:pt>
                <c:pt idx="11">
                  <c:v>1.1579999999999981</c:v>
                </c:pt>
                <c:pt idx="12">
                  <c:v>1.0740000000000001</c:v>
                </c:pt>
                <c:pt idx="13">
                  <c:v>1.0649999999999982</c:v>
                </c:pt>
              </c:numCache>
            </c:numRef>
          </c:val>
        </c:ser>
        <c:marker val="1"/>
        <c:axId val="95031296"/>
        <c:axId val="95032832"/>
      </c:lineChart>
      <c:catAx>
        <c:axId val="9503129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95032832"/>
        <c:crosses val="autoZero"/>
        <c:auto val="1"/>
        <c:lblAlgn val="ctr"/>
        <c:lblOffset val="100"/>
      </c:catAx>
      <c:valAx>
        <c:axId val="95032832"/>
        <c:scaling>
          <c:orientation val="minMax"/>
          <c:max val="1.2249999999999974"/>
          <c:min val="0.62500000000000122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tickLblPos val="none"/>
        <c:crossAx val="9503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1634198550021828"/>
          <c:y val="5.0925925925925923E-2"/>
          <c:w val="0.8211886470051506"/>
          <c:h val="0.74412777343158099"/>
        </c:manualLayout>
      </c:layout>
      <c:areaChart>
        <c:grouping val="stacked"/>
        <c:ser>
          <c:idx val="3"/>
          <c:order val="0"/>
          <c:spPr>
            <a:noFill/>
            <a:ln w="25400">
              <a:noFill/>
            </a:ln>
            <a:effectLst/>
          </c:spPr>
          <c:cat>
            <c:numRef>
              <c:f>Лист2!$E$2:$E$81</c:f>
              <c:numCache>
                <c:formatCode>0</c:formatCode>
                <c:ptCount val="80"/>
                <c:pt idx="0">
                  <c:v>1935.8510999999999</c:v>
                </c:pt>
                <c:pt idx="1">
                  <c:v>1937.1675</c:v>
                </c:pt>
                <c:pt idx="2">
                  <c:v>1938.0347999999999</c:v>
                </c:pt>
                <c:pt idx="3">
                  <c:v>1938.9098000000001</c:v>
                </c:pt>
                <c:pt idx="4">
                  <c:v>1939.7953</c:v>
                </c:pt>
                <c:pt idx="5">
                  <c:v>1941.1173999999999</c:v>
                </c:pt>
                <c:pt idx="6">
                  <c:v>1941.9829999999999</c:v>
                </c:pt>
                <c:pt idx="7">
                  <c:v>1942.9875000000011</c:v>
                </c:pt>
                <c:pt idx="8">
                  <c:v>1944.0119999999999</c:v>
                </c:pt>
                <c:pt idx="9">
                  <c:v>1944.8981999999999</c:v>
                </c:pt>
                <c:pt idx="10">
                  <c:v>1945.9183</c:v>
                </c:pt>
                <c:pt idx="11">
                  <c:v>1946.9381000000001</c:v>
                </c:pt>
                <c:pt idx="12">
                  <c:v>1947.9454000000001</c:v>
                </c:pt>
                <c:pt idx="13">
                  <c:v>1948.973</c:v>
                </c:pt>
                <c:pt idx="14">
                  <c:v>1950.1459</c:v>
                </c:pt>
                <c:pt idx="15">
                  <c:v>1950.7233999999999</c:v>
                </c:pt>
                <c:pt idx="16">
                  <c:v>1952.0477000000001</c:v>
                </c:pt>
                <c:pt idx="17">
                  <c:v>1953.0547999999999</c:v>
                </c:pt>
                <c:pt idx="18">
                  <c:v>1953.9362000000001</c:v>
                </c:pt>
                <c:pt idx="19">
                  <c:v>1955.1029999999998</c:v>
                </c:pt>
                <c:pt idx="20">
                  <c:v>1955.8362</c:v>
                </c:pt>
                <c:pt idx="21">
                  <c:v>1956.8482999999999</c:v>
                </c:pt>
                <c:pt idx="22">
                  <c:v>1958.1681999999998</c:v>
                </c:pt>
                <c:pt idx="23">
                  <c:v>1958.8875</c:v>
                </c:pt>
                <c:pt idx="24">
                  <c:v>1960.2091</c:v>
                </c:pt>
                <c:pt idx="25">
                  <c:v>1960.7820999999999</c:v>
                </c:pt>
                <c:pt idx="26">
                  <c:v>1961.9425000000001</c:v>
                </c:pt>
                <c:pt idx="27">
                  <c:v>1963.1140999999998</c:v>
                </c:pt>
                <c:pt idx="28">
                  <c:v>1963.9987000000001</c:v>
                </c:pt>
                <c:pt idx="29">
                  <c:v>1965.1662999999999</c:v>
                </c:pt>
                <c:pt idx="30">
                  <c:v>1966.0440999999998</c:v>
                </c:pt>
                <c:pt idx="31">
                  <c:v>1966.9009000000001</c:v>
                </c:pt>
                <c:pt idx="32">
                  <c:v>1968.2238</c:v>
                </c:pt>
                <c:pt idx="33">
                  <c:v>1969.2596000000001</c:v>
                </c:pt>
                <c:pt idx="34">
                  <c:v>1970.2646</c:v>
                </c:pt>
                <c:pt idx="35">
                  <c:v>1970.8422999999998</c:v>
                </c:pt>
                <c:pt idx="36">
                  <c:v>1972.0155000000011</c:v>
                </c:pt>
                <c:pt idx="37">
                  <c:v>1973.1737999999998</c:v>
                </c:pt>
                <c:pt idx="38">
                  <c:v>1974.2029</c:v>
                </c:pt>
                <c:pt idx="39">
                  <c:v>1975.0608999999999</c:v>
                </c:pt>
                <c:pt idx="40">
                  <c:v>1976.1022999999998</c:v>
                </c:pt>
                <c:pt idx="41">
                  <c:v>1976.826</c:v>
                </c:pt>
                <c:pt idx="42">
                  <c:v>1977.6972999999998</c:v>
                </c:pt>
                <c:pt idx="43">
                  <c:v>1978.8683999999998</c:v>
                </c:pt>
                <c:pt idx="44">
                  <c:v>1980.0316</c:v>
                </c:pt>
                <c:pt idx="45">
                  <c:v>1981.0399</c:v>
                </c:pt>
                <c:pt idx="46">
                  <c:v>1982.2149999999999</c:v>
                </c:pt>
                <c:pt idx="47">
                  <c:v>1982.9322999999999</c:v>
                </c:pt>
                <c:pt idx="48">
                  <c:v>1984.1140999999998</c:v>
                </c:pt>
                <c:pt idx="49">
                  <c:v>1984.991</c:v>
                </c:pt>
                <c:pt idx="50">
                  <c:v>1986.0038</c:v>
                </c:pt>
                <c:pt idx="51">
                  <c:v>1987.0398</c:v>
                </c:pt>
                <c:pt idx="52">
                  <c:v>1987.8935999999999</c:v>
                </c:pt>
                <c:pt idx="53">
                  <c:v>1988.9089000000001</c:v>
                </c:pt>
                <c:pt idx="54">
                  <c:v>1989.9293</c:v>
                </c:pt>
                <c:pt idx="55">
                  <c:v>1990.9536000000001</c:v>
                </c:pt>
                <c:pt idx="56">
                  <c:v>1992.1265000000001</c:v>
                </c:pt>
                <c:pt idx="57">
                  <c:v>1992.8546999999999</c:v>
                </c:pt>
                <c:pt idx="58">
                  <c:v>1994.1677999999999</c:v>
                </c:pt>
                <c:pt idx="59">
                  <c:v>1995.1698999999999</c:v>
                </c:pt>
                <c:pt idx="60">
                  <c:v>1996.2094</c:v>
                </c:pt>
                <c:pt idx="61">
                  <c:v>1997.2243999999998</c:v>
                </c:pt>
                <c:pt idx="62">
                  <c:v>1997.8156000000001</c:v>
                </c:pt>
                <c:pt idx="63">
                  <c:v>1998.8318999999999</c:v>
                </c:pt>
                <c:pt idx="64">
                  <c:v>1999.7041999999999</c:v>
                </c:pt>
                <c:pt idx="65">
                  <c:v>2000.8703999999998</c:v>
                </c:pt>
                <c:pt idx="66">
                  <c:v>2002.0315000000001</c:v>
                </c:pt>
                <c:pt idx="67">
                  <c:v>2003.0509999999999</c:v>
                </c:pt>
                <c:pt idx="68">
                  <c:v>2004.0769</c:v>
                </c:pt>
                <c:pt idx="69">
                  <c:v>2004.9440999999999</c:v>
                </c:pt>
                <c:pt idx="70">
                  <c:v>2006.1234999999979</c:v>
                </c:pt>
                <c:pt idx="71">
                  <c:v>2006.9792</c:v>
                </c:pt>
                <c:pt idx="72">
                  <c:v>2008.0022999999999</c:v>
                </c:pt>
                <c:pt idx="73">
                  <c:v>2008.8917999999999</c:v>
                </c:pt>
                <c:pt idx="74">
                  <c:v>2010.0563</c:v>
                </c:pt>
                <c:pt idx="75">
                  <c:v>2011.0673999999999</c:v>
                </c:pt>
                <c:pt idx="76">
                  <c:v>2011.9474</c:v>
                </c:pt>
                <c:pt idx="77">
                  <c:v>2012.6710999999998</c:v>
                </c:pt>
                <c:pt idx="78">
                  <c:v>2013.9863</c:v>
                </c:pt>
                <c:pt idx="79">
                  <c:v>2015.1426999999999</c:v>
                </c:pt>
              </c:numCache>
            </c:numRef>
          </c:cat>
          <c:val>
            <c:numRef>
              <c:f>Лист2!$I$44:$I$81</c:f>
              <c:numCache>
                <c:formatCode>0.0</c:formatCode>
                <c:ptCount val="38"/>
                <c:pt idx="0">
                  <c:v>1.4660340799999998</c:v>
                </c:pt>
                <c:pt idx="1">
                  <c:v>1.5231247049999976</c:v>
                </c:pt>
                <c:pt idx="2" formatCode="0">
                  <c:v>1.5802153300000001</c:v>
                </c:pt>
                <c:pt idx="3">
                  <c:v>1.6395786619999999</c:v>
                </c:pt>
                <c:pt idx="4">
                  <c:v>1.6989419939999999</c:v>
                </c:pt>
                <c:pt idx="5">
                  <c:v>1.7583053259999999</c:v>
                </c:pt>
                <c:pt idx="6">
                  <c:v>1.8176686579999961</c:v>
                </c:pt>
                <c:pt idx="7" formatCode="0">
                  <c:v>1.8770319899999999</c:v>
                </c:pt>
                <c:pt idx="8">
                  <c:v>1.9273044799999999</c:v>
                </c:pt>
                <c:pt idx="9">
                  <c:v>1.9775769700000001</c:v>
                </c:pt>
                <c:pt idx="10">
                  <c:v>2.0278494599999997</c:v>
                </c:pt>
                <c:pt idx="11">
                  <c:v>2.0781219500000012</c:v>
                </c:pt>
                <c:pt idx="12" formatCode="0">
                  <c:v>2.1283944400000046</c:v>
                </c:pt>
                <c:pt idx="13">
                  <c:v>2.1786513379999999</c:v>
                </c:pt>
                <c:pt idx="14">
                  <c:v>2.2289082360000001</c:v>
                </c:pt>
                <c:pt idx="15">
                  <c:v>2.2791651339999968</c:v>
                </c:pt>
                <c:pt idx="16">
                  <c:v>2.3294220319999988</c:v>
                </c:pt>
                <c:pt idx="17" formatCode="0">
                  <c:v>2.3796789299999932</c:v>
                </c:pt>
                <c:pt idx="18">
                  <c:v>2.4253904039999998</c:v>
                </c:pt>
                <c:pt idx="19">
                  <c:v>2.4711018780000011</c:v>
                </c:pt>
                <c:pt idx="20">
                  <c:v>2.5168133519999998</c:v>
                </c:pt>
                <c:pt idx="21">
                  <c:v>2.5625248260000002</c:v>
                </c:pt>
                <c:pt idx="22" formatCode="0">
                  <c:v>2.6082363000000002</c:v>
                </c:pt>
                <c:pt idx="23">
                  <c:v>2.6357895</c:v>
                </c:pt>
                <c:pt idx="24">
                  <c:v>2.6633427000000012</c:v>
                </c:pt>
                <c:pt idx="25">
                  <c:v>2.6908958999999997</c:v>
                </c:pt>
                <c:pt idx="26">
                  <c:v>2.7184490999999977</c:v>
                </c:pt>
                <c:pt idx="27" formatCode="0">
                  <c:v>2.7460022999999998</c:v>
                </c:pt>
                <c:pt idx="28">
                  <c:v>2.7871683600000012</c:v>
                </c:pt>
                <c:pt idx="29">
                  <c:v>2.82833442</c:v>
                </c:pt>
                <c:pt idx="30">
                  <c:v>2.8695004799999997</c:v>
                </c:pt>
                <c:pt idx="31">
                  <c:v>2.9106665399999967</c:v>
                </c:pt>
                <c:pt idx="32" formatCode="0">
                  <c:v>2.9518325999999977</c:v>
                </c:pt>
                <c:pt idx="33">
                  <c:v>2.96574954</c:v>
                </c:pt>
                <c:pt idx="34">
                  <c:v>2.9796664799999957</c:v>
                </c:pt>
                <c:pt idx="35">
                  <c:v>2.9935834199999998</c:v>
                </c:pt>
                <c:pt idx="36">
                  <c:v>3.0075003600000012</c:v>
                </c:pt>
                <c:pt idx="37" formatCode="0">
                  <c:v>3.0214173</c:v>
                </c:pt>
              </c:numCache>
            </c:numRef>
          </c:val>
        </c:ser>
        <c:ser>
          <c:idx val="4"/>
          <c:order val="1"/>
          <c:tx>
            <c:strRef>
              <c:f>Лист2!$J$1</c:f>
              <c:strCache>
                <c:ptCount val="1"/>
                <c:pt idx="0">
                  <c:v>95% интервал</c:v>
                </c:pt>
              </c:strCache>
            </c:strRef>
          </c:tx>
          <c:spPr>
            <a:solidFill>
              <a:srgbClr val="FFFFCC"/>
            </a:solidFill>
            <a:ln>
              <a:noFill/>
            </a:ln>
            <a:effectLst/>
          </c:spPr>
          <c:cat>
            <c:numRef>
              <c:f>Лист2!$E$2:$E$81</c:f>
              <c:numCache>
                <c:formatCode>0</c:formatCode>
                <c:ptCount val="80"/>
                <c:pt idx="0">
                  <c:v>1935.8510999999999</c:v>
                </c:pt>
                <c:pt idx="1">
                  <c:v>1937.1675</c:v>
                </c:pt>
                <c:pt idx="2">
                  <c:v>1938.0347999999999</c:v>
                </c:pt>
                <c:pt idx="3">
                  <c:v>1938.9098000000001</c:v>
                </c:pt>
                <c:pt idx="4">
                  <c:v>1939.7953</c:v>
                </c:pt>
                <c:pt idx="5">
                  <c:v>1941.1173999999999</c:v>
                </c:pt>
                <c:pt idx="6">
                  <c:v>1941.9829999999999</c:v>
                </c:pt>
                <c:pt idx="7">
                  <c:v>1942.9875000000011</c:v>
                </c:pt>
                <c:pt idx="8">
                  <c:v>1944.0119999999999</c:v>
                </c:pt>
                <c:pt idx="9">
                  <c:v>1944.8981999999999</c:v>
                </c:pt>
                <c:pt idx="10">
                  <c:v>1945.9183</c:v>
                </c:pt>
                <c:pt idx="11">
                  <c:v>1946.9381000000001</c:v>
                </c:pt>
                <c:pt idx="12">
                  <c:v>1947.9454000000001</c:v>
                </c:pt>
                <c:pt idx="13">
                  <c:v>1948.973</c:v>
                </c:pt>
                <c:pt idx="14">
                  <c:v>1950.1459</c:v>
                </c:pt>
                <c:pt idx="15">
                  <c:v>1950.7233999999999</c:v>
                </c:pt>
                <c:pt idx="16">
                  <c:v>1952.0477000000001</c:v>
                </c:pt>
                <c:pt idx="17">
                  <c:v>1953.0547999999999</c:v>
                </c:pt>
                <c:pt idx="18">
                  <c:v>1953.9362000000001</c:v>
                </c:pt>
                <c:pt idx="19">
                  <c:v>1955.1029999999998</c:v>
                </c:pt>
                <c:pt idx="20">
                  <c:v>1955.8362</c:v>
                </c:pt>
                <c:pt idx="21">
                  <c:v>1956.8482999999999</c:v>
                </c:pt>
                <c:pt idx="22">
                  <c:v>1958.1681999999998</c:v>
                </c:pt>
                <c:pt idx="23">
                  <c:v>1958.8875</c:v>
                </c:pt>
                <c:pt idx="24">
                  <c:v>1960.2091</c:v>
                </c:pt>
                <c:pt idx="25">
                  <c:v>1960.7820999999999</c:v>
                </c:pt>
                <c:pt idx="26">
                  <c:v>1961.9425000000001</c:v>
                </c:pt>
                <c:pt idx="27">
                  <c:v>1963.1140999999998</c:v>
                </c:pt>
                <c:pt idx="28">
                  <c:v>1963.9987000000001</c:v>
                </c:pt>
                <c:pt idx="29">
                  <c:v>1965.1662999999999</c:v>
                </c:pt>
                <c:pt idx="30">
                  <c:v>1966.0440999999998</c:v>
                </c:pt>
                <c:pt idx="31">
                  <c:v>1966.9009000000001</c:v>
                </c:pt>
                <c:pt idx="32">
                  <c:v>1968.2238</c:v>
                </c:pt>
                <c:pt idx="33">
                  <c:v>1969.2596000000001</c:v>
                </c:pt>
                <c:pt idx="34">
                  <c:v>1970.2646</c:v>
                </c:pt>
                <c:pt idx="35">
                  <c:v>1970.8422999999998</c:v>
                </c:pt>
                <c:pt idx="36">
                  <c:v>1972.0155000000011</c:v>
                </c:pt>
                <c:pt idx="37">
                  <c:v>1973.1737999999998</c:v>
                </c:pt>
                <c:pt idx="38">
                  <c:v>1974.2029</c:v>
                </c:pt>
                <c:pt idx="39">
                  <c:v>1975.0608999999999</c:v>
                </c:pt>
                <c:pt idx="40">
                  <c:v>1976.1022999999998</c:v>
                </c:pt>
                <c:pt idx="41">
                  <c:v>1976.826</c:v>
                </c:pt>
                <c:pt idx="42">
                  <c:v>1977.6972999999998</c:v>
                </c:pt>
                <c:pt idx="43">
                  <c:v>1978.8683999999998</c:v>
                </c:pt>
                <c:pt idx="44">
                  <c:v>1980.0316</c:v>
                </c:pt>
                <c:pt idx="45">
                  <c:v>1981.0399</c:v>
                </c:pt>
                <c:pt idx="46">
                  <c:v>1982.2149999999999</c:v>
                </c:pt>
                <c:pt idx="47">
                  <c:v>1982.9322999999999</c:v>
                </c:pt>
                <c:pt idx="48">
                  <c:v>1984.1140999999998</c:v>
                </c:pt>
                <c:pt idx="49">
                  <c:v>1984.991</c:v>
                </c:pt>
                <c:pt idx="50">
                  <c:v>1986.0038</c:v>
                </c:pt>
                <c:pt idx="51">
                  <c:v>1987.0398</c:v>
                </c:pt>
                <c:pt idx="52">
                  <c:v>1987.8935999999999</c:v>
                </c:pt>
                <c:pt idx="53">
                  <c:v>1988.9089000000001</c:v>
                </c:pt>
                <c:pt idx="54">
                  <c:v>1989.9293</c:v>
                </c:pt>
                <c:pt idx="55">
                  <c:v>1990.9536000000001</c:v>
                </c:pt>
                <c:pt idx="56">
                  <c:v>1992.1265000000001</c:v>
                </c:pt>
                <c:pt idx="57">
                  <c:v>1992.8546999999999</c:v>
                </c:pt>
                <c:pt idx="58">
                  <c:v>1994.1677999999999</c:v>
                </c:pt>
                <c:pt idx="59">
                  <c:v>1995.1698999999999</c:v>
                </c:pt>
                <c:pt idx="60">
                  <c:v>1996.2094</c:v>
                </c:pt>
                <c:pt idx="61">
                  <c:v>1997.2243999999998</c:v>
                </c:pt>
                <c:pt idx="62">
                  <c:v>1997.8156000000001</c:v>
                </c:pt>
                <c:pt idx="63">
                  <c:v>1998.8318999999999</c:v>
                </c:pt>
                <c:pt idx="64">
                  <c:v>1999.7041999999999</c:v>
                </c:pt>
                <c:pt idx="65">
                  <c:v>2000.8703999999998</c:v>
                </c:pt>
                <c:pt idx="66">
                  <c:v>2002.0315000000001</c:v>
                </c:pt>
                <c:pt idx="67">
                  <c:v>2003.0509999999999</c:v>
                </c:pt>
                <c:pt idx="68">
                  <c:v>2004.0769</c:v>
                </c:pt>
                <c:pt idx="69">
                  <c:v>2004.9440999999999</c:v>
                </c:pt>
                <c:pt idx="70">
                  <c:v>2006.1234999999979</c:v>
                </c:pt>
                <c:pt idx="71">
                  <c:v>2006.9792</c:v>
                </c:pt>
                <c:pt idx="72">
                  <c:v>2008.0022999999999</c:v>
                </c:pt>
                <c:pt idx="73">
                  <c:v>2008.8917999999999</c:v>
                </c:pt>
                <c:pt idx="74">
                  <c:v>2010.0563</c:v>
                </c:pt>
                <c:pt idx="75">
                  <c:v>2011.0673999999999</c:v>
                </c:pt>
                <c:pt idx="76">
                  <c:v>2011.9474</c:v>
                </c:pt>
                <c:pt idx="77">
                  <c:v>2012.6710999999998</c:v>
                </c:pt>
                <c:pt idx="78">
                  <c:v>2013.9863</c:v>
                </c:pt>
                <c:pt idx="79">
                  <c:v>2015.1426999999999</c:v>
                </c:pt>
              </c:numCache>
            </c:numRef>
          </c:cat>
          <c:val>
            <c:numRef>
              <c:f>Лист2!$J$44:$J$81</c:f>
              <c:numCache>
                <c:formatCode>0.0</c:formatCode>
                <c:ptCount val="38"/>
                <c:pt idx="0">
                  <c:v>0.94317448500000012</c:v>
                </c:pt>
                <c:pt idx="1">
                  <c:v>0.91478510750000064</c:v>
                </c:pt>
                <c:pt idx="2" formatCode="0">
                  <c:v>0.88639573000000005</c:v>
                </c:pt>
                <c:pt idx="3">
                  <c:v>0.85456220600000021</c:v>
                </c:pt>
                <c:pt idx="4">
                  <c:v>0.82272868200000149</c:v>
                </c:pt>
                <c:pt idx="5">
                  <c:v>0.79089515800000065</c:v>
                </c:pt>
                <c:pt idx="6">
                  <c:v>0.75906163400000093</c:v>
                </c:pt>
                <c:pt idx="7" formatCode="0">
                  <c:v>0.72722810999999976</c:v>
                </c:pt>
                <c:pt idx="8">
                  <c:v>0.70904642000000062</c:v>
                </c:pt>
                <c:pt idx="9">
                  <c:v>0.69086472999999959</c:v>
                </c:pt>
                <c:pt idx="10">
                  <c:v>0.6726830400000009</c:v>
                </c:pt>
                <c:pt idx="11">
                  <c:v>0.65450134999999987</c:v>
                </c:pt>
                <c:pt idx="12" formatCode="0">
                  <c:v>0.63631965999999984</c:v>
                </c:pt>
                <c:pt idx="13">
                  <c:v>0.61814578800000064</c:v>
                </c:pt>
                <c:pt idx="14">
                  <c:v>0.59997191599999988</c:v>
                </c:pt>
                <c:pt idx="15">
                  <c:v>0.58179804400000013</c:v>
                </c:pt>
                <c:pt idx="16">
                  <c:v>0.56362417199999992</c:v>
                </c:pt>
                <c:pt idx="17" formatCode="0">
                  <c:v>0.54545030000000017</c:v>
                </c:pt>
                <c:pt idx="18">
                  <c:v>0.55910215999999957</c:v>
                </c:pt>
                <c:pt idx="19">
                  <c:v>0.57275402000000064</c:v>
                </c:pt>
                <c:pt idx="20">
                  <c:v>0.58640587999999949</c:v>
                </c:pt>
                <c:pt idx="21">
                  <c:v>0.60005774000000001</c:v>
                </c:pt>
                <c:pt idx="22" formatCode="0">
                  <c:v>0.61370960000000141</c:v>
                </c:pt>
                <c:pt idx="23">
                  <c:v>0.63641329999999952</c:v>
                </c:pt>
                <c:pt idx="24">
                  <c:v>0.65911699999999929</c:v>
                </c:pt>
                <c:pt idx="25">
                  <c:v>0.68182069999999961</c:v>
                </c:pt>
                <c:pt idx="26">
                  <c:v>0.7045243999999995</c:v>
                </c:pt>
                <c:pt idx="27" formatCode="0">
                  <c:v>0.7272281000000006</c:v>
                </c:pt>
                <c:pt idx="28">
                  <c:v>0.74541757999999958</c:v>
                </c:pt>
                <c:pt idx="29">
                  <c:v>0.763607060000001</c:v>
                </c:pt>
                <c:pt idx="30">
                  <c:v>0.78179654000000021</c:v>
                </c:pt>
                <c:pt idx="31">
                  <c:v>0.79998602000000041</c:v>
                </c:pt>
                <c:pt idx="32" formatCode="0">
                  <c:v>0.81817550000000061</c:v>
                </c:pt>
                <c:pt idx="33">
                  <c:v>0.87272050000000079</c:v>
                </c:pt>
                <c:pt idx="34">
                  <c:v>0.92726549999999952</c:v>
                </c:pt>
                <c:pt idx="35">
                  <c:v>0.98181049999999959</c:v>
                </c:pt>
                <c:pt idx="36">
                  <c:v>1.0363555000000018</c:v>
                </c:pt>
                <c:pt idx="37" formatCode="0">
                  <c:v>1.0909004999999996</c:v>
                </c:pt>
              </c:numCache>
            </c:numRef>
          </c:val>
        </c:ser>
        <c:axId val="95913856"/>
        <c:axId val="95915392"/>
      </c:areaChart>
      <c:lineChart>
        <c:grouping val="standard"/>
        <c:ser>
          <c:idx val="0"/>
          <c:order val="2"/>
          <c:tx>
            <c:strRef>
              <c:f>Лист2!$F$1</c:f>
              <c:strCache>
                <c:ptCount val="1"/>
                <c:pt idx="0">
                  <c:v>Колебания температуры</c:v>
                </c:pt>
              </c:strCache>
            </c:strRef>
          </c:tx>
          <c:spPr>
            <a:ln w="12700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Лист2!$E$44:$E$81</c:f>
              <c:numCache>
                <c:formatCode>0</c:formatCode>
                <c:ptCount val="38"/>
                <c:pt idx="0">
                  <c:v>1977.6972999999998</c:v>
                </c:pt>
                <c:pt idx="1">
                  <c:v>1978.8683999999998</c:v>
                </c:pt>
                <c:pt idx="2">
                  <c:v>1980.0316</c:v>
                </c:pt>
                <c:pt idx="3">
                  <c:v>1981.0399</c:v>
                </c:pt>
                <c:pt idx="4">
                  <c:v>1982.2149999999999</c:v>
                </c:pt>
                <c:pt idx="5">
                  <c:v>1982.9322999999999</c:v>
                </c:pt>
                <c:pt idx="6">
                  <c:v>1984.1140999999998</c:v>
                </c:pt>
                <c:pt idx="7">
                  <c:v>1984.991</c:v>
                </c:pt>
                <c:pt idx="8">
                  <c:v>1986.0038</c:v>
                </c:pt>
                <c:pt idx="9">
                  <c:v>1987.0398</c:v>
                </c:pt>
                <c:pt idx="10">
                  <c:v>1987.8935999999999</c:v>
                </c:pt>
                <c:pt idx="11">
                  <c:v>1988.9089000000001</c:v>
                </c:pt>
                <c:pt idx="12">
                  <c:v>1989.9293</c:v>
                </c:pt>
                <c:pt idx="13">
                  <c:v>1990.9536000000001</c:v>
                </c:pt>
                <c:pt idx="14">
                  <c:v>1992.1265000000001</c:v>
                </c:pt>
                <c:pt idx="15">
                  <c:v>1992.8546999999999</c:v>
                </c:pt>
                <c:pt idx="16">
                  <c:v>1994.1677999999999</c:v>
                </c:pt>
                <c:pt idx="17">
                  <c:v>1995.1698999999999</c:v>
                </c:pt>
                <c:pt idx="18">
                  <c:v>1996.2094</c:v>
                </c:pt>
                <c:pt idx="19">
                  <c:v>1997.2243999999998</c:v>
                </c:pt>
                <c:pt idx="20">
                  <c:v>1997.8156000000001</c:v>
                </c:pt>
                <c:pt idx="21">
                  <c:v>1998.8318999999999</c:v>
                </c:pt>
                <c:pt idx="22">
                  <c:v>1999.7041999999999</c:v>
                </c:pt>
                <c:pt idx="23">
                  <c:v>2000.8703999999998</c:v>
                </c:pt>
                <c:pt idx="24">
                  <c:v>2002.0315000000001</c:v>
                </c:pt>
                <c:pt idx="25">
                  <c:v>2003.0509999999999</c:v>
                </c:pt>
                <c:pt idx="26">
                  <c:v>2004.0769</c:v>
                </c:pt>
                <c:pt idx="27">
                  <c:v>2004.9440999999999</c:v>
                </c:pt>
                <c:pt idx="28">
                  <c:v>2006.1234999999979</c:v>
                </c:pt>
                <c:pt idx="29">
                  <c:v>2006.9792</c:v>
                </c:pt>
                <c:pt idx="30">
                  <c:v>2008.0022999999999</c:v>
                </c:pt>
                <c:pt idx="31">
                  <c:v>2008.8917999999999</c:v>
                </c:pt>
                <c:pt idx="32">
                  <c:v>2010.0563</c:v>
                </c:pt>
                <c:pt idx="33">
                  <c:v>2011.0673999999999</c:v>
                </c:pt>
                <c:pt idx="34">
                  <c:v>2011.9474</c:v>
                </c:pt>
                <c:pt idx="35">
                  <c:v>2012.6710999999998</c:v>
                </c:pt>
                <c:pt idx="36">
                  <c:v>2013.9863</c:v>
                </c:pt>
                <c:pt idx="37">
                  <c:v>2015.1426999999999</c:v>
                </c:pt>
              </c:numCache>
            </c:numRef>
          </c:cat>
          <c:val>
            <c:numRef>
              <c:f>Лист2!$F$44:$F$81</c:f>
              <c:numCache>
                <c:formatCode>0.000</c:formatCode>
                <c:ptCount val="38"/>
                <c:pt idx="0">
                  <c:v>1.94322514</c:v>
                </c:pt>
                <c:pt idx="1">
                  <c:v>1.5117221799999998</c:v>
                </c:pt>
                <c:pt idx="2">
                  <c:v>1.8074862999999977</c:v>
                </c:pt>
                <c:pt idx="3">
                  <c:v>2.9213868400000012</c:v>
                </c:pt>
                <c:pt idx="4">
                  <c:v>2.1262503899999987</c:v>
                </c:pt>
                <c:pt idx="5">
                  <c:v>3.1946187999999998</c:v>
                </c:pt>
                <c:pt idx="6">
                  <c:v>1.7858507299999999</c:v>
                </c:pt>
                <c:pt idx="7">
                  <c:v>1.6042678700000017</c:v>
                </c:pt>
                <c:pt idx="8">
                  <c:v>2.3090807</c:v>
                </c:pt>
                <c:pt idx="9">
                  <c:v>0.90027370000000007</c:v>
                </c:pt>
                <c:pt idx="10">
                  <c:v>2.8095835999999998</c:v>
                </c:pt>
                <c:pt idx="11">
                  <c:v>3.2871255000000046</c:v>
                </c:pt>
                <c:pt idx="12">
                  <c:v>3.3101254999999967</c:v>
                </c:pt>
                <c:pt idx="13">
                  <c:v>2.9694919</c:v>
                </c:pt>
                <c:pt idx="14">
                  <c:v>2.3788992799999997</c:v>
                </c:pt>
                <c:pt idx="15">
                  <c:v>2.4472754999999977</c:v>
                </c:pt>
                <c:pt idx="16">
                  <c:v>2.3567179399999967</c:v>
                </c:pt>
                <c:pt idx="17">
                  <c:v>4.0387959999999996</c:v>
                </c:pt>
                <c:pt idx="18">
                  <c:v>2.3345365999999999</c:v>
                </c:pt>
                <c:pt idx="19">
                  <c:v>2.8348055999999962</c:v>
                </c:pt>
                <c:pt idx="20">
                  <c:v>2.1076944700000002</c:v>
                </c:pt>
                <c:pt idx="21">
                  <c:v>2.4943279600000001</c:v>
                </c:pt>
                <c:pt idx="22">
                  <c:v>2.7218328000000001</c:v>
                </c:pt>
                <c:pt idx="23">
                  <c:v>2.7448718000000012</c:v>
                </c:pt>
                <c:pt idx="24">
                  <c:v>3.2224525999999987</c:v>
                </c:pt>
                <c:pt idx="25">
                  <c:v>3.3136338999999997</c:v>
                </c:pt>
                <c:pt idx="26">
                  <c:v>2.8366377999999997</c:v>
                </c:pt>
                <c:pt idx="27">
                  <c:v>3.5186845</c:v>
                </c:pt>
                <c:pt idx="28">
                  <c:v>2.3371874400000001</c:v>
                </c:pt>
                <c:pt idx="29">
                  <c:v>4.0646805999999884</c:v>
                </c:pt>
                <c:pt idx="30">
                  <c:v>3.8376824999999961</c:v>
                </c:pt>
                <c:pt idx="31">
                  <c:v>2.4970178000000001</c:v>
                </c:pt>
                <c:pt idx="32">
                  <c:v>2.6791463999999987</c:v>
                </c:pt>
                <c:pt idx="33">
                  <c:v>3.5430489999999977</c:v>
                </c:pt>
                <c:pt idx="34">
                  <c:v>3.0660137999999999</c:v>
                </c:pt>
                <c:pt idx="35">
                  <c:v>3.5434778000000002</c:v>
                </c:pt>
                <c:pt idx="36">
                  <c:v>3.2711034999999997</c:v>
                </c:pt>
                <c:pt idx="37">
                  <c:v>4.1804990000000002</c:v>
                </c:pt>
              </c:numCache>
            </c:numRef>
          </c:val>
        </c:ser>
        <c:ser>
          <c:idx val="1"/>
          <c:order val="3"/>
          <c:tx>
            <c:strRef>
              <c:f>Лист2!$G$1</c:f>
              <c:strCache>
                <c:ptCount val="1"/>
                <c:pt idx="0">
                  <c:v>11-летняя скользящая средняя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Лист2!$E$44:$E$81</c:f>
              <c:numCache>
                <c:formatCode>0</c:formatCode>
                <c:ptCount val="38"/>
                <c:pt idx="0">
                  <c:v>1977.6972999999998</c:v>
                </c:pt>
                <c:pt idx="1">
                  <c:v>1978.8683999999998</c:v>
                </c:pt>
                <c:pt idx="2">
                  <c:v>1980.0316</c:v>
                </c:pt>
                <c:pt idx="3">
                  <c:v>1981.0399</c:v>
                </c:pt>
                <c:pt idx="4">
                  <c:v>1982.2149999999999</c:v>
                </c:pt>
                <c:pt idx="5">
                  <c:v>1982.9322999999999</c:v>
                </c:pt>
                <c:pt idx="6">
                  <c:v>1984.1140999999998</c:v>
                </c:pt>
                <c:pt idx="7">
                  <c:v>1984.991</c:v>
                </c:pt>
                <c:pt idx="8">
                  <c:v>1986.0038</c:v>
                </c:pt>
                <c:pt idx="9">
                  <c:v>1987.0398</c:v>
                </c:pt>
                <c:pt idx="10">
                  <c:v>1987.8935999999999</c:v>
                </c:pt>
                <c:pt idx="11">
                  <c:v>1988.9089000000001</c:v>
                </c:pt>
                <c:pt idx="12">
                  <c:v>1989.9293</c:v>
                </c:pt>
                <c:pt idx="13">
                  <c:v>1990.9536000000001</c:v>
                </c:pt>
                <c:pt idx="14">
                  <c:v>1992.1265000000001</c:v>
                </c:pt>
                <c:pt idx="15">
                  <c:v>1992.8546999999999</c:v>
                </c:pt>
                <c:pt idx="16">
                  <c:v>1994.1677999999999</c:v>
                </c:pt>
                <c:pt idx="17">
                  <c:v>1995.1698999999999</c:v>
                </c:pt>
                <c:pt idx="18">
                  <c:v>1996.2094</c:v>
                </c:pt>
                <c:pt idx="19">
                  <c:v>1997.2243999999998</c:v>
                </c:pt>
                <c:pt idx="20">
                  <c:v>1997.8156000000001</c:v>
                </c:pt>
                <c:pt idx="21">
                  <c:v>1998.8318999999999</c:v>
                </c:pt>
                <c:pt idx="22">
                  <c:v>1999.7041999999999</c:v>
                </c:pt>
                <c:pt idx="23">
                  <c:v>2000.8703999999998</c:v>
                </c:pt>
                <c:pt idx="24">
                  <c:v>2002.0315000000001</c:v>
                </c:pt>
                <c:pt idx="25">
                  <c:v>2003.0509999999999</c:v>
                </c:pt>
                <c:pt idx="26">
                  <c:v>2004.0769</c:v>
                </c:pt>
                <c:pt idx="27">
                  <c:v>2004.9440999999999</c:v>
                </c:pt>
                <c:pt idx="28">
                  <c:v>2006.1234999999979</c:v>
                </c:pt>
                <c:pt idx="29">
                  <c:v>2006.9792</c:v>
                </c:pt>
                <c:pt idx="30">
                  <c:v>2008.0022999999999</c:v>
                </c:pt>
                <c:pt idx="31">
                  <c:v>2008.8917999999999</c:v>
                </c:pt>
                <c:pt idx="32">
                  <c:v>2010.0563</c:v>
                </c:pt>
                <c:pt idx="33">
                  <c:v>2011.0673999999999</c:v>
                </c:pt>
                <c:pt idx="34">
                  <c:v>2011.9474</c:v>
                </c:pt>
                <c:pt idx="35">
                  <c:v>2012.6710999999998</c:v>
                </c:pt>
                <c:pt idx="36">
                  <c:v>2013.9863</c:v>
                </c:pt>
                <c:pt idx="37">
                  <c:v>2015.1426999999999</c:v>
                </c:pt>
              </c:numCache>
            </c:numRef>
          </c:cat>
          <c:val>
            <c:numRef>
              <c:f>Лист2!$G$44:$G$81</c:f>
              <c:numCache>
                <c:formatCode>0.000</c:formatCode>
                <c:ptCount val="38"/>
                <c:pt idx="0">
                  <c:v>2.1003337645454616</c:v>
                </c:pt>
                <c:pt idx="1">
                  <c:v>2.0551453672727273</c:v>
                </c:pt>
                <c:pt idx="2">
                  <c:v>2.0636720154545447</c:v>
                </c:pt>
                <c:pt idx="3">
                  <c:v>1.9978226245454545</c:v>
                </c:pt>
                <c:pt idx="4">
                  <c:v>1.9753613245454544</c:v>
                </c:pt>
                <c:pt idx="5">
                  <c:v>2.0830678409090955</c:v>
                </c:pt>
                <c:pt idx="6">
                  <c:v>2.2052406009090908</c:v>
                </c:pt>
                <c:pt idx="7">
                  <c:v>2.3687318118181819</c:v>
                </c:pt>
                <c:pt idx="8">
                  <c:v>2.4743686845454538</c:v>
                </c:pt>
                <c:pt idx="9">
                  <c:v>2.4250516336363637</c:v>
                </c:pt>
                <c:pt idx="10">
                  <c:v>2.4542357345454544</c:v>
                </c:pt>
                <c:pt idx="11">
                  <c:v>2.3780629290909023</c:v>
                </c:pt>
                <c:pt idx="12">
                  <c:v>2.5828761354545406</c:v>
                </c:pt>
                <c:pt idx="13">
                  <c:v>2.6492642018181818</c:v>
                </c:pt>
                <c:pt idx="14">
                  <c:v>2.6970573745454551</c:v>
                </c:pt>
                <c:pt idx="15">
                  <c:v>2.8068228990909052</c:v>
                </c:pt>
                <c:pt idx="16">
                  <c:v>2.7781632954545454</c:v>
                </c:pt>
                <c:pt idx="17">
                  <c:v>2.7267730500000011</c:v>
                </c:pt>
                <c:pt idx="18">
                  <c:v>2.6753863500000001</c:v>
                </c:pt>
                <c:pt idx="19">
                  <c:v>2.6983827772727316</c:v>
                </c:pt>
                <c:pt idx="20">
                  <c:v>2.7833586518181819</c:v>
                </c:pt>
                <c:pt idx="21">
                  <c:v>2.8187552245454537</c:v>
                </c:pt>
                <c:pt idx="22">
                  <c:v>2.9243885481818217</c:v>
                </c:pt>
                <c:pt idx="23">
                  <c:v>2.7696968609090944</c:v>
                </c:pt>
                <c:pt idx="24">
                  <c:v>2.9269826790909077</c:v>
                </c:pt>
                <c:pt idx="25">
                  <c:v>3.0181533063636365</c:v>
                </c:pt>
                <c:pt idx="26">
                  <c:v>3.0535463363636364</c:v>
                </c:pt>
                <c:pt idx="27">
                  <c:v>3.0703480127272726</c:v>
                </c:pt>
                <c:pt idx="28">
                  <c:v>3.1450040309090905</c:v>
                </c:pt>
                <c:pt idx="29">
                  <c:v>3.1741987581818223</c:v>
                </c:pt>
                <c:pt idx="30">
                  <c:v>3.203382867272734</c:v>
                </c:pt>
                <c:pt idx="31">
                  <c:v>3.1995164672727272</c:v>
                </c:pt>
                <c:pt idx="32">
                  <c:v>3.3216856672727273</c:v>
                </c:pt>
                <c:pt idx="33">
                  <c:v>3.3019857839999998</c:v>
                </c:pt>
                <c:pt idx="34">
                  <c:v>3.4091855999999998</c:v>
                </c:pt>
                <c:pt idx="35">
                  <c:v>3.3272487249999987</c:v>
                </c:pt>
                <c:pt idx="36">
                  <c:v>3.2543296142857141</c:v>
                </c:pt>
                <c:pt idx="37">
                  <c:v>3.3805482499999995</c:v>
                </c:pt>
              </c:numCache>
            </c:numRef>
          </c:val>
        </c:ser>
        <c:ser>
          <c:idx val="2"/>
          <c:order val="4"/>
          <c:tx>
            <c:strRef>
              <c:f>Лист2!$H$1</c:f>
              <c:strCache>
                <c:ptCount val="1"/>
                <c:pt idx="0">
                  <c:v>Тренд</c:v>
                </c:pt>
              </c:strCache>
            </c:strRef>
          </c:tx>
          <c:spPr>
            <a:ln w="28575" cap="rnd">
              <a:solidFill>
                <a:srgbClr val="FF00FF"/>
              </a:solidFill>
              <a:round/>
            </a:ln>
            <a:effectLst/>
          </c:spPr>
          <c:marker>
            <c:symbol val="none"/>
          </c:marker>
          <c:cat>
            <c:numRef>
              <c:f>Лист2!$E$44:$E$81</c:f>
              <c:numCache>
                <c:formatCode>0</c:formatCode>
                <c:ptCount val="38"/>
                <c:pt idx="0">
                  <c:v>1977.6972999999998</c:v>
                </c:pt>
                <c:pt idx="1">
                  <c:v>1978.8683999999998</c:v>
                </c:pt>
                <c:pt idx="2">
                  <c:v>1980.0316</c:v>
                </c:pt>
                <c:pt idx="3">
                  <c:v>1981.0399</c:v>
                </c:pt>
                <c:pt idx="4">
                  <c:v>1982.2149999999999</c:v>
                </c:pt>
                <c:pt idx="5">
                  <c:v>1982.9322999999999</c:v>
                </c:pt>
                <c:pt idx="6">
                  <c:v>1984.1140999999998</c:v>
                </c:pt>
                <c:pt idx="7">
                  <c:v>1984.991</c:v>
                </c:pt>
                <c:pt idx="8">
                  <c:v>1986.0038</c:v>
                </c:pt>
                <c:pt idx="9">
                  <c:v>1987.0398</c:v>
                </c:pt>
                <c:pt idx="10">
                  <c:v>1987.8935999999999</c:v>
                </c:pt>
                <c:pt idx="11">
                  <c:v>1988.9089000000001</c:v>
                </c:pt>
                <c:pt idx="12">
                  <c:v>1989.9293</c:v>
                </c:pt>
                <c:pt idx="13">
                  <c:v>1990.9536000000001</c:v>
                </c:pt>
                <c:pt idx="14">
                  <c:v>1992.1265000000001</c:v>
                </c:pt>
                <c:pt idx="15">
                  <c:v>1992.8546999999999</c:v>
                </c:pt>
                <c:pt idx="16">
                  <c:v>1994.1677999999999</c:v>
                </c:pt>
                <c:pt idx="17">
                  <c:v>1995.1698999999999</c:v>
                </c:pt>
                <c:pt idx="18">
                  <c:v>1996.2094</c:v>
                </c:pt>
                <c:pt idx="19">
                  <c:v>1997.2243999999998</c:v>
                </c:pt>
                <c:pt idx="20">
                  <c:v>1997.8156000000001</c:v>
                </c:pt>
                <c:pt idx="21">
                  <c:v>1998.8318999999999</c:v>
                </c:pt>
                <c:pt idx="22">
                  <c:v>1999.7041999999999</c:v>
                </c:pt>
                <c:pt idx="23">
                  <c:v>2000.8703999999998</c:v>
                </c:pt>
                <c:pt idx="24">
                  <c:v>2002.0315000000001</c:v>
                </c:pt>
                <c:pt idx="25">
                  <c:v>2003.0509999999999</c:v>
                </c:pt>
                <c:pt idx="26">
                  <c:v>2004.0769</c:v>
                </c:pt>
                <c:pt idx="27">
                  <c:v>2004.9440999999999</c:v>
                </c:pt>
                <c:pt idx="28">
                  <c:v>2006.1234999999979</c:v>
                </c:pt>
                <c:pt idx="29">
                  <c:v>2006.9792</c:v>
                </c:pt>
                <c:pt idx="30">
                  <c:v>2008.0022999999999</c:v>
                </c:pt>
                <c:pt idx="31">
                  <c:v>2008.8917999999999</c:v>
                </c:pt>
                <c:pt idx="32">
                  <c:v>2010.0563</c:v>
                </c:pt>
                <c:pt idx="33">
                  <c:v>2011.0673999999999</c:v>
                </c:pt>
                <c:pt idx="34">
                  <c:v>2011.9474</c:v>
                </c:pt>
                <c:pt idx="35">
                  <c:v>2012.6710999999998</c:v>
                </c:pt>
                <c:pt idx="36">
                  <c:v>2013.9863</c:v>
                </c:pt>
                <c:pt idx="37">
                  <c:v>2015.1426999999999</c:v>
                </c:pt>
              </c:numCache>
            </c:numRef>
          </c:cat>
          <c:val>
            <c:numRef>
              <c:f>Лист2!$H$44:$H$81</c:f>
              <c:numCache>
                <c:formatCode>General</c:formatCode>
                <c:ptCount val="38"/>
                <c:pt idx="0">
                  <c:v>2.0191460500000007</c:v>
                </c:pt>
                <c:pt idx="1">
                  <c:v>2.0642334000000031</c:v>
                </c:pt>
                <c:pt idx="2">
                  <c:v>2.1090166000000008</c:v>
                </c:pt>
                <c:pt idx="3">
                  <c:v>2.1478361500000012</c:v>
                </c:pt>
                <c:pt idx="4">
                  <c:v>2.1930774999999971</c:v>
                </c:pt>
                <c:pt idx="5">
                  <c:v>2.2206935500000022</c:v>
                </c:pt>
                <c:pt idx="6">
                  <c:v>2.2661928500000039</c:v>
                </c:pt>
                <c:pt idx="7">
                  <c:v>2.2999534999999987</c:v>
                </c:pt>
                <c:pt idx="8">
                  <c:v>2.3389462999999977</c:v>
                </c:pt>
                <c:pt idx="9">
                  <c:v>2.3788322999999987</c:v>
                </c:pt>
                <c:pt idx="10">
                  <c:v>2.4117036000000027</c:v>
                </c:pt>
                <c:pt idx="11">
                  <c:v>2.4507926499999972</c:v>
                </c:pt>
                <c:pt idx="12">
                  <c:v>2.4900780499999997</c:v>
                </c:pt>
                <c:pt idx="13">
                  <c:v>2.5295136000000018</c:v>
                </c:pt>
                <c:pt idx="14">
                  <c:v>2.5746702500000032</c:v>
                </c:pt>
                <c:pt idx="15">
                  <c:v>2.6027059500000034</c:v>
                </c:pt>
                <c:pt idx="16">
                  <c:v>2.6532602999999981</c:v>
                </c:pt>
                <c:pt idx="17">
                  <c:v>2.6918411500000037</c:v>
                </c:pt>
                <c:pt idx="18">
                  <c:v>2.7318618999999984</c:v>
                </c:pt>
                <c:pt idx="19">
                  <c:v>2.7709394000000032</c:v>
                </c:pt>
                <c:pt idx="20">
                  <c:v>2.7937005999999998</c:v>
                </c:pt>
                <c:pt idx="21">
                  <c:v>2.8328281499999926</c:v>
                </c:pt>
                <c:pt idx="22">
                  <c:v>2.866411699999996</c:v>
                </c:pt>
                <c:pt idx="23">
                  <c:v>2.9113103999999987</c:v>
                </c:pt>
                <c:pt idx="24">
                  <c:v>2.956012750000002</c:v>
                </c:pt>
                <c:pt idx="25">
                  <c:v>2.9952634999999934</c:v>
                </c:pt>
                <c:pt idx="26">
                  <c:v>3.0347606500000008</c:v>
                </c:pt>
                <c:pt idx="27">
                  <c:v>3.0681478500000012</c:v>
                </c:pt>
                <c:pt idx="28">
                  <c:v>3.1135547500000018</c:v>
                </c:pt>
                <c:pt idx="29">
                  <c:v>3.1464991999999987</c:v>
                </c:pt>
                <c:pt idx="30">
                  <c:v>3.185888550000004</c:v>
                </c:pt>
                <c:pt idx="31">
                  <c:v>3.22013430000001</c:v>
                </c:pt>
                <c:pt idx="32">
                  <c:v>3.2649675500000042</c:v>
                </c:pt>
                <c:pt idx="33">
                  <c:v>3.3038948999999982</c:v>
                </c:pt>
                <c:pt idx="34">
                  <c:v>3.3377749000000003</c:v>
                </c:pt>
                <c:pt idx="35">
                  <c:v>3.365637350000001</c:v>
                </c:pt>
                <c:pt idx="36">
                  <c:v>3.4162725499999977</c:v>
                </c:pt>
                <c:pt idx="37">
                  <c:v>3.4607939500000042</c:v>
                </c:pt>
              </c:numCache>
            </c:numRef>
          </c:val>
        </c:ser>
        <c:marker val="1"/>
        <c:axId val="95913856"/>
        <c:axId val="95915392"/>
      </c:lineChart>
      <c:catAx>
        <c:axId val="9591385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5915392"/>
        <c:crosses val="autoZero"/>
        <c:auto val="1"/>
        <c:lblAlgn val="ctr"/>
        <c:lblOffset val="100"/>
        <c:tickLblSkip val="6"/>
        <c:tickMarkSkip val="2"/>
      </c:catAx>
      <c:valAx>
        <c:axId val="95915392"/>
        <c:scaling>
          <c:orientation val="minMax"/>
          <c:max val="4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913856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2.8693295209115385E-2"/>
          <c:y val="2.8341856346957867E-2"/>
          <c:w val="0.94440001872833668"/>
          <c:h val="0.77973579587614861"/>
        </c:manualLayout>
      </c:layout>
      <c:lineChart>
        <c:grouping val="standard"/>
        <c:ser>
          <c:idx val="0"/>
          <c:order val="0"/>
          <c:tx>
            <c:strRef>
              <c:f>Лист3!$E$1</c:f>
              <c:strCache>
                <c:ptCount val="1"/>
                <c:pt idx="0">
                  <c:v>Амурский тигр</c:v>
                </c:pt>
              </c:strCache>
            </c:strRef>
          </c:tx>
          <c:spPr>
            <a:ln w="25400" cap="rnd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4147037840048048E-2"/>
                  <c:y val="0.1120083552685167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540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Лист3!$D$2:$D$12</c:f>
              <c:numCache>
                <c:formatCode>0</c:formatCode>
                <c:ptCount val="11"/>
                <c:pt idx="0">
                  <c:v>1965.3936999999999</c:v>
                </c:pt>
                <c:pt idx="1">
                  <c:v>1970.3150000000001</c:v>
                </c:pt>
                <c:pt idx="2">
                  <c:v>1974.9409000000001</c:v>
                </c:pt>
                <c:pt idx="3">
                  <c:v>1979.8621999999998</c:v>
                </c:pt>
                <c:pt idx="4">
                  <c:v>1985.3739999999998</c:v>
                </c:pt>
                <c:pt idx="5">
                  <c:v>1990</c:v>
                </c:pt>
                <c:pt idx="6">
                  <c:v>1995.2166000000011</c:v>
                </c:pt>
                <c:pt idx="7">
                  <c:v>2000.0393999999999</c:v>
                </c:pt>
                <c:pt idx="8">
                  <c:v>2005.3543999999979</c:v>
                </c:pt>
                <c:pt idx="9">
                  <c:v>2009.9802999999999</c:v>
                </c:pt>
                <c:pt idx="10">
                  <c:v>2015.0983999999999</c:v>
                </c:pt>
              </c:numCache>
            </c:numRef>
          </c:cat>
          <c:val>
            <c:numRef>
              <c:f>Лист3!$E$2:$E$12</c:f>
              <c:numCache>
                <c:formatCode>0</c:formatCode>
                <c:ptCount val="11"/>
                <c:pt idx="0">
                  <c:v>15.976332000000006</c:v>
                </c:pt>
                <c:pt idx="1">
                  <c:v>67.100589999999983</c:v>
                </c:pt>
                <c:pt idx="2">
                  <c:v>131.00592</c:v>
                </c:pt>
                <c:pt idx="3">
                  <c:v>306.74556999999999</c:v>
                </c:pt>
                <c:pt idx="4">
                  <c:v>463.31360000000001</c:v>
                </c:pt>
                <c:pt idx="5">
                  <c:v>361.06509999999969</c:v>
                </c:pt>
                <c:pt idx="6">
                  <c:v>402.60354999999993</c:v>
                </c:pt>
                <c:pt idx="7">
                  <c:v>450.5325299999995</c:v>
                </c:pt>
                <c:pt idx="8">
                  <c:v>463.31360000000001</c:v>
                </c:pt>
                <c:pt idx="9">
                  <c:v>479.28994999999969</c:v>
                </c:pt>
                <c:pt idx="10">
                  <c:v>533.60950000000003</c:v>
                </c:pt>
              </c:numCache>
            </c:numRef>
          </c:val>
          <c:smooth val="1"/>
        </c:ser>
        <c:marker val="1"/>
        <c:axId val="96006144"/>
        <c:axId val="96007680"/>
      </c:lineChart>
      <c:catAx>
        <c:axId val="960061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6007680"/>
        <c:crosses val="autoZero"/>
        <c:auto val="1"/>
        <c:lblAlgn val="ctr"/>
        <c:lblOffset val="100"/>
        <c:tickLblSkip val="2"/>
      </c:catAx>
      <c:valAx>
        <c:axId val="96007680"/>
        <c:scaling>
          <c:orientation val="minMax"/>
          <c:max val="600"/>
          <c:min val="0"/>
        </c:scaling>
        <c:delete val="1"/>
        <c:axPos val="l"/>
        <c:numFmt formatCode="0" sourceLinked="1"/>
        <c:tickLblPos val="none"/>
        <c:crossAx val="96006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solidFill>
        <a:schemeClr val="bg1"/>
      </a:solidFill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4.390260271603473E-2"/>
          <c:y val="5.6242409212240919E-2"/>
          <c:w val="0.91219436435271106"/>
          <c:h val="0.7533294288406206"/>
        </c:manualLayout>
      </c:layout>
      <c:lineChart>
        <c:grouping val="standard"/>
        <c:ser>
          <c:idx val="0"/>
          <c:order val="0"/>
          <c:tx>
            <c:strRef>
              <c:f>Лист3!$B$1</c:f>
              <c:strCache>
                <c:ptCount val="1"/>
                <c:pt idx="0">
                  <c:v>Дальневосточный леопард</c:v>
                </c:pt>
              </c:strCache>
            </c:strRef>
          </c:tx>
          <c:spPr>
            <a:ln w="19050" cap="rnd">
              <a:solidFill>
                <a:srgbClr val="99663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9829059829059825E-2"/>
                  <c:y val="-0.3092997937123743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/>
                      <a:t>70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Лист3!$A$2:$A$9</c:f>
              <c:numCache>
                <c:formatCode>0.0</c:formatCode>
                <c:ptCount val="8"/>
                <c:pt idx="0">
                  <c:v>1973</c:v>
                </c:pt>
                <c:pt idx="1">
                  <c:v>1979.2221999999999</c:v>
                </c:pt>
                <c:pt idx="2">
                  <c:v>1985.0554999999999</c:v>
                </c:pt>
                <c:pt idx="3">
                  <c:v>1991.2778000000001</c:v>
                </c:pt>
                <c:pt idx="4">
                  <c:v>1996.9813999999999</c:v>
                </c:pt>
                <c:pt idx="5">
                  <c:v>2003.0740999999998</c:v>
                </c:pt>
                <c:pt idx="6">
                  <c:v>2008.5186000000001</c:v>
                </c:pt>
                <c:pt idx="7">
                  <c:v>2015.1296</c:v>
                </c:pt>
              </c:numCache>
            </c:numRef>
          </c:cat>
          <c:val>
            <c:numRef>
              <c:f>Лист3!$B$2:$B$9</c:f>
              <c:numCache>
                <c:formatCode>0.0</c:formatCode>
                <c:ptCount val="8"/>
                <c:pt idx="0">
                  <c:v>32.413789999999999</c:v>
                </c:pt>
                <c:pt idx="1">
                  <c:v>8.6206890000000005</c:v>
                </c:pt>
                <c:pt idx="2">
                  <c:v>18.275862</c:v>
                </c:pt>
                <c:pt idx="3">
                  <c:v>10</c:v>
                </c:pt>
                <c:pt idx="4">
                  <c:v>7.5862069999999999</c:v>
                </c:pt>
                <c:pt idx="5">
                  <c:v>12.068966</c:v>
                </c:pt>
                <c:pt idx="6">
                  <c:v>13.103448</c:v>
                </c:pt>
                <c:pt idx="7">
                  <c:v>68.620689999999982</c:v>
                </c:pt>
              </c:numCache>
            </c:numRef>
          </c:val>
          <c:smooth val="1"/>
        </c:ser>
        <c:marker val="1"/>
        <c:axId val="96064640"/>
        <c:axId val="96066176"/>
      </c:lineChart>
      <c:catAx>
        <c:axId val="9606464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6066176"/>
        <c:crosses val="autoZero"/>
        <c:auto val="1"/>
        <c:lblAlgn val="ctr"/>
        <c:lblOffset val="100"/>
      </c:catAx>
      <c:valAx>
        <c:axId val="96066176"/>
        <c:scaling>
          <c:orientation val="minMax"/>
          <c:max val="80"/>
          <c:min val="0"/>
        </c:scaling>
        <c:delete val="1"/>
        <c:axPos val="l"/>
        <c:numFmt formatCode="0.0" sourceLinked="1"/>
        <c:tickLblPos val="none"/>
        <c:crossAx val="9606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1260804899387575"/>
          <c:y val="0.11860301440130966"/>
          <c:w val="0.88739195100612422"/>
          <c:h val="0.35902074831115932"/>
        </c:manualLayout>
      </c:layout>
      <c:barChart>
        <c:barDir val="col"/>
        <c:grouping val="clustered"/>
        <c:ser>
          <c:idx val="0"/>
          <c:order val="0"/>
          <c:tx>
            <c:strRef>
              <c:f>Лист1!$R$1</c:f>
              <c:strCache>
                <c:ptCount val="1"/>
                <c:pt idx="0">
                  <c:v>Считают проблемы экологии приоритетными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cat>
            <c:strRef>
              <c:f>Лист1!$Q$2:$Q$5</c:f>
              <c:strCache>
                <c:ptCount val="4"/>
                <c:pt idx="0">
                  <c:v>ноябрь 2014 г.</c:v>
                </c:pt>
                <c:pt idx="1">
                  <c:v>июнь 2015 г.</c:v>
                </c:pt>
                <c:pt idx="2">
                  <c:v>октябрь 2015 г.</c:v>
                </c:pt>
                <c:pt idx="3">
                  <c:v>май 2016 г.</c:v>
                </c:pt>
              </c:strCache>
            </c:strRef>
          </c:cat>
          <c:val>
            <c:numRef>
              <c:f>Лист1!$R$2:$R$5</c:f>
              <c:numCache>
                <c:formatCode>0%</c:formatCode>
                <c:ptCount val="4"/>
                <c:pt idx="0">
                  <c:v>0.14800000000000021</c:v>
                </c:pt>
                <c:pt idx="1">
                  <c:v>0.128</c:v>
                </c:pt>
                <c:pt idx="2">
                  <c:v>0.12100000000000002</c:v>
                </c:pt>
                <c:pt idx="3">
                  <c:v>0.11800000000000002</c:v>
                </c:pt>
              </c:numCache>
            </c:numRef>
          </c:val>
        </c:ser>
        <c:ser>
          <c:idx val="1"/>
          <c:order val="1"/>
          <c:tx>
            <c:strRef>
              <c:f>Лист1!$S$1</c:f>
              <c:strCache>
                <c:ptCount val="1"/>
                <c:pt idx="0">
                  <c:v>Готовы к акциям протеста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Лист1!$Q$2:$Q$5</c:f>
              <c:strCache>
                <c:ptCount val="4"/>
                <c:pt idx="0">
                  <c:v>ноябрь 2014 г.</c:v>
                </c:pt>
                <c:pt idx="1">
                  <c:v>июнь 2015 г.</c:v>
                </c:pt>
                <c:pt idx="2">
                  <c:v>октябрь 2015 г.</c:v>
                </c:pt>
                <c:pt idx="3">
                  <c:v>май 2016 г.</c:v>
                </c:pt>
              </c:strCache>
            </c:strRef>
          </c:cat>
          <c:val>
            <c:numRef>
              <c:f>Лист1!$S$2:$S$5</c:f>
              <c:numCache>
                <c:formatCode>0%</c:formatCode>
                <c:ptCount val="4"/>
                <c:pt idx="0">
                  <c:v>0.16600000000000001</c:v>
                </c:pt>
                <c:pt idx="1">
                  <c:v>0.16700000000000001</c:v>
                </c:pt>
                <c:pt idx="2">
                  <c:v>0.16</c:v>
                </c:pt>
                <c:pt idx="3">
                  <c:v>0.19400000000000001</c:v>
                </c:pt>
              </c:numCache>
            </c:numRef>
          </c:val>
        </c:ser>
        <c:gapWidth val="219"/>
        <c:axId val="95517696"/>
        <c:axId val="95535872"/>
      </c:barChart>
      <c:catAx>
        <c:axId val="9551769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535872"/>
        <c:crosses val="autoZero"/>
        <c:auto val="1"/>
        <c:lblAlgn val="ctr"/>
        <c:lblOffset val="100"/>
      </c:catAx>
      <c:valAx>
        <c:axId val="95535872"/>
        <c:scaling>
          <c:orientation val="minMax"/>
          <c:min val="0.1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51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2774962453698744"/>
          <c:w val="0.99133916593759019"/>
          <c:h val="0.26146828324471455"/>
        </c:manualLayout>
      </c:layout>
      <c:spPr>
        <a:solidFill>
          <a:srgbClr val="DEEEC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3.603912244091928E-2"/>
          <c:y val="6.9752625335032514E-2"/>
          <c:w val="0.92792175511816266"/>
          <c:h val="0.66521760622171544"/>
        </c:manualLayout>
      </c:layout>
      <c:barChart>
        <c:barDir val="col"/>
        <c:grouping val="clustered"/>
        <c:ser>
          <c:idx val="1"/>
          <c:order val="0"/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Лист1!$N$120:$N$124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Лист1!$O$120:$O$124</c:f>
              <c:numCache>
                <c:formatCode>General</c:formatCode>
                <c:ptCount val="5"/>
                <c:pt idx="0">
                  <c:v>204</c:v>
                </c:pt>
                <c:pt idx="1">
                  <c:v>214</c:v>
                </c:pt>
                <c:pt idx="2">
                  <c:v>204</c:v>
                </c:pt>
                <c:pt idx="3">
                  <c:v>199</c:v>
                </c:pt>
                <c:pt idx="4">
                  <c:v>194</c:v>
                </c:pt>
              </c:numCache>
            </c:numRef>
          </c:val>
        </c:ser>
        <c:gapWidth val="219"/>
        <c:overlap val="-27"/>
        <c:axId val="96261248"/>
        <c:axId val="96262784"/>
      </c:barChart>
      <c:catAx>
        <c:axId val="9626124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6262784"/>
        <c:crosses val="autoZero"/>
        <c:auto val="1"/>
        <c:lblAlgn val="ctr"/>
        <c:lblOffset val="100"/>
      </c:catAx>
      <c:valAx>
        <c:axId val="96262784"/>
        <c:scaling>
          <c:orientation val="minMax"/>
          <c:min val="19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one"/>
        <c:crossAx val="9626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solidFill>
        <a:schemeClr val="bg1"/>
      </a:solidFill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3.4873761725584762E-2"/>
          <c:y val="1.6509249710946534E-2"/>
          <c:w val="0.8383125592722882"/>
          <c:h val="0.74778167426550513"/>
        </c:manualLayout>
      </c:layout>
      <c:barChart>
        <c:barDir val="col"/>
        <c:grouping val="stacked"/>
        <c:ser>
          <c:idx val="0"/>
          <c:order val="0"/>
          <c:tx>
            <c:strRef>
              <c:f>Лист1!$N$155</c:f>
              <c:strCache>
                <c:ptCount val="1"/>
                <c:pt idx="0">
                  <c:v>ЭВЗ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cat>
            <c:numRef>
              <c:f>Лист1!$M$156:$M$162</c:f>
              <c:numCache>
                <c:formatCode>General</c:formatCode>
                <c:ptCount val="7"/>
                <c:pt idx="0">
                  <c:v>2007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Лист1!$N$156:$N$162</c:f>
              <c:numCache>
                <c:formatCode>General</c:formatCode>
                <c:ptCount val="7"/>
                <c:pt idx="0">
                  <c:v>419.27084000000002</c:v>
                </c:pt>
                <c:pt idx="1">
                  <c:v>619.79169999999999</c:v>
                </c:pt>
                <c:pt idx="2">
                  <c:v>565.10419999999999</c:v>
                </c:pt>
                <c:pt idx="3">
                  <c:v>546.875</c:v>
                </c:pt>
                <c:pt idx="4">
                  <c:v>510.41665999999918</c:v>
                </c:pt>
                <c:pt idx="5">
                  <c:v>619.79169999999999</c:v>
                </c:pt>
                <c:pt idx="6">
                  <c:v>619.79169999999999</c:v>
                </c:pt>
              </c:numCache>
            </c:numRef>
          </c:val>
        </c:ser>
        <c:ser>
          <c:idx val="1"/>
          <c:order val="1"/>
          <c:tx>
            <c:strRef>
              <c:f>Лист1!$O$155</c:f>
              <c:strCache>
                <c:ptCount val="1"/>
                <c:pt idx="0">
                  <c:v>ВЗ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numRef>
              <c:f>Лист1!$M$156:$M$162</c:f>
              <c:numCache>
                <c:formatCode>General</c:formatCode>
                <c:ptCount val="7"/>
                <c:pt idx="0">
                  <c:v>2007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Лист1!$O$156:$O$162</c:f>
              <c:numCache>
                <c:formatCode>General</c:formatCode>
                <c:ptCount val="7"/>
                <c:pt idx="0">
                  <c:v>2078.125</c:v>
                </c:pt>
                <c:pt idx="1">
                  <c:v>2242.1875</c:v>
                </c:pt>
                <c:pt idx="2">
                  <c:v>2515.625</c:v>
                </c:pt>
                <c:pt idx="3">
                  <c:v>2369.7917000000002</c:v>
                </c:pt>
                <c:pt idx="4">
                  <c:v>2424.4792000000002</c:v>
                </c:pt>
                <c:pt idx="5">
                  <c:v>2351.5625</c:v>
                </c:pt>
                <c:pt idx="6">
                  <c:v>2424.4792000000002</c:v>
                </c:pt>
              </c:numCache>
            </c:numRef>
          </c:val>
        </c:ser>
        <c:overlap val="100"/>
        <c:axId val="96170752"/>
        <c:axId val="96172288"/>
      </c:barChart>
      <c:lineChart>
        <c:grouping val="standard"/>
        <c:ser>
          <c:idx val="2"/>
          <c:order val="2"/>
          <c:tx>
            <c:strRef>
              <c:f>Лист1!$P$155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683187098026859E-2"/>
                  <c:y val="-0.1051637058216933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674936822437838E-2"/>
                  <c:y val="-0.1175656620105621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6.826191874903291E-2"/>
                  <c:y val="-0.1051637058216933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4053946862261193E-2"/>
                  <c:y val="-9.590422955532652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Лист1!$M$156:$M$162</c:f>
              <c:numCache>
                <c:formatCode>General</c:formatCode>
                <c:ptCount val="7"/>
                <c:pt idx="0">
                  <c:v>2007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Лист1!$P$156:$P$162</c:f>
              <c:numCache>
                <c:formatCode>0</c:formatCode>
                <c:ptCount val="7"/>
                <c:pt idx="0">
                  <c:v>2497.3958400000001</c:v>
                </c:pt>
                <c:pt idx="1">
                  <c:v>2861.9792000000002</c:v>
                </c:pt>
                <c:pt idx="2">
                  <c:v>3080.7291999999998</c:v>
                </c:pt>
                <c:pt idx="3">
                  <c:v>2916.6666999999952</c:v>
                </c:pt>
                <c:pt idx="4">
                  <c:v>2934.8958600000001</c:v>
                </c:pt>
                <c:pt idx="5">
                  <c:v>2971.3542000000002</c:v>
                </c:pt>
                <c:pt idx="6">
                  <c:v>3044.2709000000004</c:v>
                </c:pt>
              </c:numCache>
            </c:numRef>
          </c:val>
        </c:ser>
        <c:marker val="1"/>
        <c:axId val="96170752"/>
        <c:axId val="96172288"/>
      </c:lineChart>
      <c:catAx>
        <c:axId val="9617075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6172288"/>
        <c:crosses val="autoZero"/>
        <c:auto val="1"/>
        <c:lblAlgn val="ctr"/>
        <c:lblOffset val="100"/>
      </c:catAx>
      <c:valAx>
        <c:axId val="96172288"/>
        <c:scaling>
          <c:orientation val="minMax"/>
          <c:max val="4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tickLblPos val="none"/>
        <c:crossAx val="9617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84851279013651359"/>
          <c:y val="4.9819732195868903E-2"/>
          <c:w val="0.12853215413254074"/>
          <c:h val="0.8055042981635046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>
      <a:solidFill>
        <a:schemeClr val="bg1"/>
      </a:solidFill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3.3401059296560238E-2"/>
          <c:y val="3.4507821999415815E-2"/>
          <c:w val="0.93202558370338062"/>
          <c:h val="0.8874854802225344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1.8534524993181941E-18"/>
                  <c:y val="-0.1207773769979553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96552399890911E-17"/>
                  <c:y val="5.17617329991238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'затр РФ по целям'!$D$24:$D$31</c:f>
              <c:numCache>
                <c:formatCode>General</c:formatCode>
                <c:ptCount val="8"/>
                <c:pt idx="0">
                  <c:v>2003</c:v>
                </c:pt>
                <c:pt idx="1">
                  <c:v>2005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'затр РФ по целям'!$E$24:$E$31</c:f>
              <c:numCache>
                <c:formatCode>0%</c:formatCode>
                <c:ptCount val="8"/>
                <c:pt idx="0">
                  <c:v>1.3000000000000001E-2</c:v>
                </c:pt>
                <c:pt idx="1">
                  <c:v>1.1000000000000022E-2</c:v>
                </c:pt>
                <c:pt idx="2">
                  <c:v>8.0000000000000158E-3</c:v>
                </c:pt>
                <c:pt idx="3">
                  <c:v>8.0000000000000158E-3</c:v>
                </c:pt>
                <c:pt idx="4">
                  <c:v>7.0000000000000071E-3</c:v>
                </c:pt>
                <c:pt idx="5">
                  <c:v>7.0000000000000071E-3</c:v>
                </c:pt>
                <c:pt idx="6">
                  <c:v>7.0000000000000071E-3</c:v>
                </c:pt>
                <c:pt idx="7">
                  <c:v>7.0000000000000071E-3</c:v>
                </c:pt>
              </c:numCache>
            </c:numRef>
          </c:val>
        </c:ser>
        <c:gapWidth val="219"/>
        <c:overlap val="-27"/>
        <c:axId val="96295552"/>
        <c:axId val="96297344"/>
      </c:barChart>
      <c:catAx>
        <c:axId val="9629555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6297344"/>
        <c:crosses val="autoZero"/>
        <c:auto val="1"/>
        <c:lblAlgn val="ctr"/>
        <c:lblOffset val="100"/>
      </c:catAx>
      <c:valAx>
        <c:axId val="96297344"/>
        <c:scaling>
          <c:orientation val="minMax"/>
          <c:max val="4.0000000000000022E-2"/>
        </c:scaling>
        <c:delete val="1"/>
        <c:axPos val="l"/>
        <c:numFmt formatCode="0%" sourceLinked="1"/>
        <c:tickLblPos val="none"/>
        <c:crossAx val="96295552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9163351962284167"/>
          <c:y val="4.5263866959871994E-2"/>
          <c:w val="0.76150800836741683"/>
          <c:h val="0.66585610756016833"/>
        </c:manualLayout>
      </c:layout>
      <c:lineChart>
        <c:grouping val="standard"/>
        <c:ser>
          <c:idx val="0"/>
          <c:order val="0"/>
          <c:tx>
            <c:v>Образование отходов производства и потребления</c:v>
          </c:tx>
          <c:spPr>
            <a:ln w="28575" cap="rnd">
              <a:solidFill>
                <a:srgbClr val="8D6D49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базовый!$R$55:$R$100</c:f>
              <c:numCache>
                <c:formatCode>0</c:formatCode>
                <c:ptCount val="46"/>
                <c:pt idx="0">
                  <c:v>2920.8</c:v>
                </c:pt>
                <c:pt idx="1">
                  <c:v>3318.9</c:v>
                </c:pt>
                <c:pt idx="2">
                  <c:v>3195.7000000000003</c:v>
                </c:pt>
                <c:pt idx="3">
                  <c:v>3838.6999999999994</c:v>
                </c:pt>
                <c:pt idx="4">
                  <c:v>3490.7000000000003</c:v>
                </c:pt>
                <c:pt idx="5">
                  <c:v>3719.7</c:v>
                </c:pt>
                <c:pt idx="6">
                  <c:v>4266.8</c:v>
                </c:pt>
                <c:pt idx="7">
                  <c:v>4991.5000000000009</c:v>
                </c:pt>
                <c:pt idx="8">
                  <c:v>5039.7000000000007</c:v>
                </c:pt>
                <c:pt idx="9">
                  <c:v>5142.8000000000011</c:v>
                </c:pt>
                <c:pt idx="10">
                  <c:v>5028.2999999999993</c:v>
                </c:pt>
                <c:pt idx="11">
                  <c:v>5127.9194302368687</c:v>
                </c:pt>
                <c:pt idx="12">
                  <c:v>5114.2044666824404</c:v>
                </c:pt>
                <c:pt idx="13">
                  <c:v>5155.8615681229658</c:v>
                </c:pt>
                <c:pt idx="14">
                  <c:v>5185.0724032163225</c:v>
                </c:pt>
                <c:pt idx="15">
                  <c:v>5202.2136184805904</c:v>
                </c:pt>
                <c:pt idx="16">
                  <c:v>5215.9497557711375</c:v>
                </c:pt>
                <c:pt idx="17">
                  <c:v>5229.0812569138652</c:v>
                </c:pt>
                <c:pt idx="18">
                  <c:v>5242.7286638397854</c:v>
                </c:pt>
                <c:pt idx="19">
                  <c:v>5255.5341782891328</c:v>
                </c:pt>
                <c:pt idx="20">
                  <c:v>5268.5549256832546</c:v>
                </c:pt>
                <c:pt idx="21">
                  <c:v>5282.1756684913653</c:v>
                </c:pt>
                <c:pt idx="22">
                  <c:v>5300.0464911638664</c:v>
                </c:pt>
                <c:pt idx="23">
                  <c:v>5318.831245514325</c:v>
                </c:pt>
                <c:pt idx="24">
                  <c:v>5339.7072685515968</c:v>
                </c:pt>
                <c:pt idx="25">
                  <c:v>5362.6582815429556</c:v>
                </c:pt>
                <c:pt idx="26">
                  <c:v>5387.4967707754104</c:v>
                </c:pt>
                <c:pt idx="27">
                  <c:v>5412.7646313128334</c:v>
                </c:pt>
                <c:pt idx="28">
                  <c:v>5438.2583528031664</c:v>
                </c:pt>
                <c:pt idx="29">
                  <c:v>5462.4194512201975</c:v>
                </c:pt>
                <c:pt idx="30">
                  <c:v>5486.8479092610742</c:v>
                </c:pt>
                <c:pt idx="31">
                  <c:v>5503.6312936722479</c:v>
                </c:pt>
                <c:pt idx="32">
                  <c:v>5520.6140971959039</c:v>
                </c:pt>
                <c:pt idx="33">
                  <c:v>5537.6069267489429</c:v>
                </c:pt>
                <c:pt idx="34">
                  <c:v>5554.5169882950204</c:v>
                </c:pt>
                <c:pt idx="35">
                  <c:v>5571.4155019428235</c:v>
                </c:pt>
                <c:pt idx="36">
                  <c:v>5588.3903805862628</c:v>
                </c:pt>
                <c:pt idx="37">
                  <c:v>5605.3880858243565</c:v>
                </c:pt>
                <c:pt idx="38">
                  <c:v>5622.4790876931465</c:v>
                </c:pt>
                <c:pt idx="39">
                  <c:v>5639.5389302228905</c:v>
                </c:pt>
                <c:pt idx="40">
                  <c:v>5656.5956844243319</c:v>
                </c:pt>
                <c:pt idx="41">
                  <c:v>5673.6511312459397</c:v>
                </c:pt>
                <c:pt idx="42">
                  <c:v>5690.2171742034734</c:v>
                </c:pt>
                <c:pt idx="43">
                  <c:v>5707.2668047550997</c:v>
                </c:pt>
                <c:pt idx="44">
                  <c:v>5724.3125375627596</c:v>
                </c:pt>
                <c:pt idx="45">
                  <c:v>5741.2993568334605</c:v>
                </c:pt>
              </c:numCache>
            </c:numRef>
          </c:val>
        </c:ser>
        <c:ser>
          <c:idx val="1"/>
          <c:order val="1"/>
          <c:tx>
            <c:v>Образование отходов</c:v>
          </c:tx>
          <c:spPr>
            <a:ln w="28575" cap="rnd">
              <a:solidFill>
                <a:srgbClr val="8D6D49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зеленый!$R$55:$R$100</c:f>
              <c:numCache>
                <c:formatCode>0</c:formatCode>
                <c:ptCount val="46"/>
                <c:pt idx="0">
                  <c:v>2920.8</c:v>
                </c:pt>
                <c:pt idx="1">
                  <c:v>3318.9</c:v>
                </c:pt>
                <c:pt idx="2">
                  <c:v>3195.7000000000003</c:v>
                </c:pt>
                <c:pt idx="3">
                  <c:v>3838.6999999999994</c:v>
                </c:pt>
                <c:pt idx="4">
                  <c:v>3490.7000000000003</c:v>
                </c:pt>
                <c:pt idx="5">
                  <c:v>3719.7</c:v>
                </c:pt>
                <c:pt idx="6">
                  <c:v>4266.8</c:v>
                </c:pt>
                <c:pt idx="7">
                  <c:v>4991.5000000000009</c:v>
                </c:pt>
                <c:pt idx="8">
                  <c:v>5039.7000000000007</c:v>
                </c:pt>
                <c:pt idx="9">
                  <c:v>5142.8000000000011</c:v>
                </c:pt>
                <c:pt idx="10">
                  <c:v>5028.2999999999993</c:v>
                </c:pt>
                <c:pt idx="11">
                  <c:v>5084.8860876605704</c:v>
                </c:pt>
                <c:pt idx="12">
                  <c:v>4987.7421206884082</c:v>
                </c:pt>
                <c:pt idx="13">
                  <c:v>4903.9018964935549</c:v>
                </c:pt>
                <c:pt idx="14">
                  <c:v>4826.8532773778124</c:v>
                </c:pt>
                <c:pt idx="15">
                  <c:v>4750.0943672541225</c:v>
                </c:pt>
                <c:pt idx="16">
                  <c:v>4669.6964048592781</c:v>
                </c:pt>
                <c:pt idx="17">
                  <c:v>4591.8474918867714</c:v>
                </c:pt>
                <c:pt idx="18">
                  <c:v>4523.2456353200705</c:v>
                </c:pt>
                <c:pt idx="19">
                  <c:v>4398.1627150562854</c:v>
                </c:pt>
                <c:pt idx="20">
                  <c:v>4318.6397272945615</c:v>
                </c:pt>
                <c:pt idx="21">
                  <c:v>4242.4822134922224</c:v>
                </c:pt>
                <c:pt idx="22">
                  <c:v>4167.2997830076893</c:v>
                </c:pt>
                <c:pt idx="23">
                  <c:v>4092.8597245561159</c:v>
                </c:pt>
                <c:pt idx="24">
                  <c:v>4014.883476754082</c:v>
                </c:pt>
                <c:pt idx="25">
                  <c:v>3932.8452609300416</c:v>
                </c:pt>
                <c:pt idx="26">
                  <c:v>3856.1116373202472</c:v>
                </c:pt>
                <c:pt idx="27">
                  <c:v>3778.5313334498992</c:v>
                </c:pt>
                <c:pt idx="28">
                  <c:v>3701.5678424979897</c:v>
                </c:pt>
                <c:pt idx="29">
                  <c:v>3625.2782087391138</c:v>
                </c:pt>
                <c:pt idx="30">
                  <c:v>3548.1287788062405</c:v>
                </c:pt>
                <c:pt idx="31">
                  <c:v>3475.676244421154</c:v>
                </c:pt>
                <c:pt idx="32">
                  <c:v>3403.7887068378514</c:v>
                </c:pt>
                <c:pt idx="33">
                  <c:v>3332.2258633893189</c:v>
                </c:pt>
                <c:pt idx="34">
                  <c:v>3260.9288924461407</c:v>
                </c:pt>
                <c:pt idx="35">
                  <c:v>3190.0279826674141</c:v>
                </c:pt>
                <c:pt idx="36">
                  <c:v>3119.6167316582992</c:v>
                </c:pt>
                <c:pt idx="37">
                  <c:v>3049.7524779283058</c:v>
                </c:pt>
                <c:pt idx="38">
                  <c:v>2980.3018930449962</c:v>
                </c:pt>
                <c:pt idx="39">
                  <c:v>2911.2159599701972</c:v>
                </c:pt>
                <c:pt idx="40">
                  <c:v>2842.4923254295913</c:v>
                </c:pt>
                <c:pt idx="41">
                  <c:v>2774.7244841625388</c:v>
                </c:pt>
                <c:pt idx="42">
                  <c:v>2707.2843407316373</c:v>
                </c:pt>
                <c:pt idx="43">
                  <c:v>2640.4874150388514</c:v>
                </c:pt>
                <c:pt idx="44">
                  <c:v>2574.0481605919767</c:v>
                </c:pt>
                <c:pt idx="45">
                  <c:v>2507.9903409976246</c:v>
                </c:pt>
              </c:numCache>
            </c:numRef>
          </c:val>
        </c:ser>
        <c:marker val="1"/>
        <c:axId val="94774400"/>
        <c:axId val="94775936"/>
      </c:lineChart>
      <c:catAx>
        <c:axId val="9477440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75936"/>
        <c:crosses val="autoZero"/>
        <c:auto val="1"/>
        <c:lblAlgn val="ctr"/>
        <c:lblOffset val="100"/>
        <c:tickLblSkip val="5"/>
        <c:tickMarkSkip val="5"/>
      </c:catAx>
      <c:valAx>
        <c:axId val="947759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 тонн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7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5.8316792325933141E-2"/>
          <c:y val="0.8318030992626555"/>
          <c:w val="0.9"/>
          <c:h val="0.1435075187592322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9388068190322238"/>
          <c:y val="5.8678434916110994E-2"/>
          <c:w val="0.77486916218899649"/>
          <c:h val="0.66593753155863622"/>
        </c:manualLayout>
      </c:layout>
      <c:lineChart>
        <c:grouping val="standard"/>
        <c:ser>
          <c:idx val="2"/>
          <c:order val="0"/>
          <c:tx>
            <c:v>Выбросы от стационарных источников</c:v>
          </c:tx>
          <c:spPr>
            <a:ln w="28575" cap="rnd">
              <a:solidFill>
                <a:srgbClr val="339966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базовый!$R$7:$R$52</c:f>
              <c:numCache>
                <c:formatCode>0</c:formatCode>
                <c:ptCount val="46"/>
                <c:pt idx="0">
                  <c:v>19404.899999999961</c:v>
                </c:pt>
                <c:pt idx="1">
                  <c:v>19644.8</c:v>
                </c:pt>
                <c:pt idx="2">
                  <c:v>19804.499999999996</c:v>
                </c:pt>
                <c:pt idx="3">
                  <c:v>19303.000000000004</c:v>
                </c:pt>
                <c:pt idx="4">
                  <c:v>18363.500000000004</c:v>
                </c:pt>
                <c:pt idx="5">
                  <c:v>18434.900000000001</c:v>
                </c:pt>
                <c:pt idx="6">
                  <c:v>18570.400000000001</c:v>
                </c:pt>
                <c:pt idx="7">
                  <c:v>19029.000000000004</c:v>
                </c:pt>
                <c:pt idx="8">
                  <c:v>17836</c:v>
                </c:pt>
                <c:pt idx="9">
                  <c:v>16872.400000000001</c:v>
                </c:pt>
                <c:pt idx="10">
                  <c:v>16635.199999999953</c:v>
                </c:pt>
                <c:pt idx="11">
                  <c:v>16701.433418160337</c:v>
                </c:pt>
                <c:pt idx="12">
                  <c:v>16464.890181500778</c:v>
                </c:pt>
                <c:pt idx="13">
                  <c:v>16238.855626385001</c:v>
                </c:pt>
                <c:pt idx="14">
                  <c:v>16025.62005479561</c:v>
                </c:pt>
                <c:pt idx="15">
                  <c:v>15844.821179087687</c:v>
                </c:pt>
                <c:pt idx="16">
                  <c:v>15561.837294762287</c:v>
                </c:pt>
                <c:pt idx="17">
                  <c:v>15416.281077590576</c:v>
                </c:pt>
                <c:pt idx="18">
                  <c:v>15309.033597289454</c:v>
                </c:pt>
                <c:pt idx="19">
                  <c:v>15207.808581706788</c:v>
                </c:pt>
                <c:pt idx="20">
                  <c:v>15122.353600778026</c:v>
                </c:pt>
                <c:pt idx="21">
                  <c:v>15049.955220564072</c:v>
                </c:pt>
                <c:pt idx="22">
                  <c:v>14989.160561768284</c:v>
                </c:pt>
                <c:pt idx="23">
                  <c:v>14923.637930697176</c:v>
                </c:pt>
                <c:pt idx="24">
                  <c:v>14872.82125702447</c:v>
                </c:pt>
                <c:pt idx="25">
                  <c:v>14897.605093032023</c:v>
                </c:pt>
                <c:pt idx="26">
                  <c:v>14911.673067770858</c:v>
                </c:pt>
                <c:pt idx="27">
                  <c:v>14929.756542148398</c:v>
                </c:pt>
                <c:pt idx="28">
                  <c:v>14946.828944499261</c:v>
                </c:pt>
                <c:pt idx="29">
                  <c:v>14959.05996844414</c:v>
                </c:pt>
                <c:pt idx="30">
                  <c:v>14974.964921176004</c:v>
                </c:pt>
                <c:pt idx="31">
                  <c:v>14966.487390734403</c:v>
                </c:pt>
                <c:pt idx="32">
                  <c:v>14960.988103012429</c:v>
                </c:pt>
                <c:pt idx="33">
                  <c:v>14956.100618683229</c:v>
                </c:pt>
                <c:pt idx="34">
                  <c:v>14950.148446231395</c:v>
                </c:pt>
                <c:pt idx="35">
                  <c:v>14955.579966496613</c:v>
                </c:pt>
                <c:pt idx="36">
                  <c:v>14962.933749032052</c:v>
                </c:pt>
                <c:pt idx="37">
                  <c:v>14970.749347132201</c:v>
                </c:pt>
                <c:pt idx="38">
                  <c:v>14978.781042637072</c:v>
                </c:pt>
                <c:pt idx="39">
                  <c:v>14987.312488419298</c:v>
                </c:pt>
                <c:pt idx="40">
                  <c:v>14996.204447753211</c:v>
                </c:pt>
                <c:pt idx="41">
                  <c:v>15005.165476295833</c:v>
                </c:pt>
                <c:pt idx="42">
                  <c:v>15013.910007082119</c:v>
                </c:pt>
                <c:pt idx="43">
                  <c:v>15022.316109327452</c:v>
                </c:pt>
                <c:pt idx="44">
                  <c:v>15030.305519462467</c:v>
                </c:pt>
                <c:pt idx="45">
                  <c:v>15031.594906462829</c:v>
                </c:pt>
              </c:numCache>
            </c:numRef>
          </c:val>
        </c:ser>
        <c:ser>
          <c:idx val="3"/>
          <c:order val="1"/>
          <c:tx>
            <c:v>Выбросы, включая передвижные источники</c:v>
          </c:tx>
          <c:spPr>
            <a:ln w="28575" cap="rnd">
              <a:solidFill>
                <a:srgbClr val="808080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базовый!$S$7:$S$52</c:f>
              <c:numCache>
                <c:formatCode>0</c:formatCode>
                <c:ptCount val="46"/>
                <c:pt idx="0">
                  <c:v>34814.9</c:v>
                </c:pt>
                <c:pt idx="1">
                  <c:v>34799.800000000003</c:v>
                </c:pt>
                <c:pt idx="2">
                  <c:v>36018.5</c:v>
                </c:pt>
                <c:pt idx="3">
                  <c:v>36646</c:v>
                </c:pt>
                <c:pt idx="4">
                  <c:v>35436.5</c:v>
                </c:pt>
                <c:pt idx="5">
                  <c:v>31591.9</c:v>
                </c:pt>
                <c:pt idx="6">
                  <c:v>31953.4</c:v>
                </c:pt>
                <c:pt idx="7">
                  <c:v>31710.000000000004</c:v>
                </c:pt>
                <c:pt idx="8">
                  <c:v>31363</c:v>
                </c:pt>
                <c:pt idx="9">
                  <c:v>30399.4</c:v>
                </c:pt>
                <c:pt idx="10">
                  <c:v>30273.64008829675</c:v>
                </c:pt>
                <c:pt idx="11">
                  <c:v>30648.08644087299</c:v>
                </c:pt>
                <c:pt idx="12">
                  <c:v>30781.42939792855</c:v>
                </c:pt>
                <c:pt idx="13">
                  <c:v>30834.062387550828</c:v>
                </c:pt>
                <c:pt idx="14">
                  <c:v>30601.075610069045</c:v>
                </c:pt>
                <c:pt idx="15">
                  <c:v>30386.205190380933</c:v>
                </c:pt>
                <c:pt idx="16">
                  <c:v>29784.495086027779</c:v>
                </c:pt>
                <c:pt idx="17">
                  <c:v>29415.288460403721</c:v>
                </c:pt>
                <c:pt idx="18">
                  <c:v>29109.617788453004</c:v>
                </c:pt>
                <c:pt idx="19">
                  <c:v>28802.147935399211</c:v>
                </c:pt>
                <c:pt idx="20">
                  <c:v>28453.08794700008</c:v>
                </c:pt>
                <c:pt idx="21">
                  <c:v>28106.766118082225</c:v>
                </c:pt>
                <c:pt idx="22">
                  <c:v>27770.141403137262</c:v>
                </c:pt>
                <c:pt idx="23">
                  <c:v>27427.239684715158</c:v>
                </c:pt>
                <c:pt idx="24">
                  <c:v>27105.104447135513</c:v>
                </c:pt>
                <c:pt idx="25">
                  <c:v>26857.397821351366</c:v>
                </c:pt>
                <c:pt idx="26">
                  <c:v>26605.084491342761</c:v>
                </c:pt>
                <c:pt idx="27">
                  <c:v>26362.758066151917</c:v>
                </c:pt>
                <c:pt idx="28">
                  <c:v>26118.621951163532</c:v>
                </c:pt>
                <c:pt idx="29">
                  <c:v>25869.165142243375</c:v>
                </c:pt>
                <c:pt idx="30">
                  <c:v>25623.2159670277</c:v>
                </c:pt>
                <c:pt idx="31">
                  <c:v>25359.204179363154</c:v>
                </c:pt>
                <c:pt idx="32">
                  <c:v>25098.305490769737</c:v>
                </c:pt>
                <c:pt idx="33">
                  <c:v>24838.445033130134</c:v>
                </c:pt>
                <c:pt idx="34">
                  <c:v>24583.965702539121</c:v>
                </c:pt>
                <c:pt idx="35">
                  <c:v>24392.157880561248</c:v>
                </c:pt>
                <c:pt idx="36">
                  <c:v>24204.951103077157</c:v>
                </c:pt>
                <c:pt idx="37">
                  <c:v>24020.930052853717</c:v>
                </c:pt>
                <c:pt idx="38">
                  <c:v>23839.855551243156</c:v>
                </c:pt>
                <c:pt idx="39">
                  <c:v>23662.029148078182</c:v>
                </c:pt>
                <c:pt idx="40">
                  <c:v>23488.135970763404</c:v>
                </c:pt>
                <c:pt idx="41">
                  <c:v>23317.987064288442</c:v>
                </c:pt>
                <c:pt idx="42">
                  <c:v>23177.503545507156</c:v>
                </c:pt>
                <c:pt idx="43">
                  <c:v>23039.057623435772</c:v>
                </c:pt>
                <c:pt idx="44">
                  <c:v>22902.529990234703</c:v>
                </c:pt>
                <c:pt idx="45">
                  <c:v>22761.633201403682</c:v>
                </c:pt>
              </c:numCache>
            </c:numRef>
          </c:val>
        </c:ser>
        <c:ser>
          <c:idx val="0"/>
          <c:order val="2"/>
          <c:tx>
            <c:v>Выбросы от стационарных источников</c:v>
          </c:tx>
          <c:spPr>
            <a:ln w="28575" cap="rnd">
              <a:solidFill>
                <a:srgbClr val="339966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зеленый!$R$7:$R$52</c:f>
              <c:numCache>
                <c:formatCode>0</c:formatCode>
                <c:ptCount val="46"/>
                <c:pt idx="0">
                  <c:v>19404.899999999961</c:v>
                </c:pt>
                <c:pt idx="1">
                  <c:v>19644.8</c:v>
                </c:pt>
                <c:pt idx="2">
                  <c:v>19804.499999999996</c:v>
                </c:pt>
                <c:pt idx="3">
                  <c:v>19303.000000000004</c:v>
                </c:pt>
                <c:pt idx="4">
                  <c:v>18363.500000000004</c:v>
                </c:pt>
                <c:pt idx="5">
                  <c:v>18434.900000000001</c:v>
                </c:pt>
                <c:pt idx="6">
                  <c:v>18570.400000000001</c:v>
                </c:pt>
                <c:pt idx="7">
                  <c:v>19029.000000000004</c:v>
                </c:pt>
                <c:pt idx="8">
                  <c:v>17836</c:v>
                </c:pt>
                <c:pt idx="9">
                  <c:v>16872.400000000001</c:v>
                </c:pt>
                <c:pt idx="10">
                  <c:v>16635.199999999953</c:v>
                </c:pt>
                <c:pt idx="11">
                  <c:v>15930.425031295761</c:v>
                </c:pt>
                <c:pt idx="12">
                  <c:v>14847.778053910555</c:v>
                </c:pt>
                <c:pt idx="13">
                  <c:v>13785.418471118046</c:v>
                </c:pt>
                <c:pt idx="14">
                  <c:v>13207.003818203882</c:v>
                </c:pt>
                <c:pt idx="15">
                  <c:v>12722.889577577564</c:v>
                </c:pt>
                <c:pt idx="16">
                  <c:v>12160.646893899908</c:v>
                </c:pt>
                <c:pt idx="17">
                  <c:v>11684.596501689088</c:v>
                </c:pt>
                <c:pt idx="18">
                  <c:v>11241.829421287741</c:v>
                </c:pt>
                <c:pt idx="19">
                  <c:v>10984.094688652574</c:v>
                </c:pt>
                <c:pt idx="20">
                  <c:v>10795.010524797923</c:v>
                </c:pt>
                <c:pt idx="21">
                  <c:v>10629.884457998896</c:v>
                </c:pt>
                <c:pt idx="22">
                  <c:v>10469.976406999165</c:v>
                </c:pt>
                <c:pt idx="23">
                  <c:v>10308.493814847005</c:v>
                </c:pt>
                <c:pt idx="24">
                  <c:v>10126.723701361139</c:v>
                </c:pt>
                <c:pt idx="25">
                  <c:v>9931.5060916592411</c:v>
                </c:pt>
                <c:pt idx="26">
                  <c:v>9779.2838324819131</c:v>
                </c:pt>
                <c:pt idx="27">
                  <c:v>9624.8973238091876</c:v>
                </c:pt>
                <c:pt idx="28">
                  <c:v>9470.0029245153255</c:v>
                </c:pt>
                <c:pt idx="29">
                  <c:v>9315.196970799665</c:v>
                </c:pt>
                <c:pt idx="30">
                  <c:v>9158.6227423156433</c:v>
                </c:pt>
                <c:pt idx="31">
                  <c:v>9020.9963778616111</c:v>
                </c:pt>
                <c:pt idx="32">
                  <c:v>8885.7129867567728</c:v>
                </c:pt>
                <c:pt idx="33">
                  <c:v>8750.251120530449</c:v>
                </c:pt>
                <c:pt idx="34">
                  <c:v>8613.9112185092981</c:v>
                </c:pt>
                <c:pt idx="35">
                  <c:v>8486.454756588595</c:v>
                </c:pt>
                <c:pt idx="36">
                  <c:v>8360.4747946158041</c:v>
                </c:pt>
                <c:pt idx="37">
                  <c:v>8234.383516548367</c:v>
                </c:pt>
                <c:pt idx="38">
                  <c:v>8107.7800250503724</c:v>
                </c:pt>
                <c:pt idx="39">
                  <c:v>7981.1398438720307</c:v>
                </c:pt>
                <c:pt idx="40">
                  <c:v>7854.3726120410383</c:v>
                </c:pt>
                <c:pt idx="41">
                  <c:v>7727.3674398197554</c:v>
                </c:pt>
                <c:pt idx="42">
                  <c:v>7600.0543511810656</c:v>
                </c:pt>
                <c:pt idx="43">
                  <c:v>7472.4374833685633</c:v>
                </c:pt>
                <c:pt idx="44">
                  <c:v>7344.8007000462285</c:v>
                </c:pt>
                <c:pt idx="45">
                  <c:v>7218.8307279161709</c:v>
                </c:pt>
              </c:numCache>
            </c:numRef>
          </c:val>
        </c:ser>
        <c:ser>
          <c:idx val="1"/>
          <c:order val="3"/>
          <c:tx>
            <c:v>Выбросы, включая передвижные источники</c:v>
          </c:tx>
          <c:spPr>
            <a:ln w="28575" cap="rnd">
              <a:solidFill>
                <a:srgbClr val="80808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зеленый!$S$7:$S$52</c:f>
              <c:numCache>
                <c:formatCode>0</c:formatCode>
                <c:ptCount val="46"/>
                <c:pt idx="0">
                  <c:v>34814.9</c:v>
                </c:pt>
                <c:pt idx="1">
                  <c:v>34799.800000000003</c:v>
                </c:pt>
                <c:pt idx="2">
                  <c:v>36018.5</c:v>
                </c:pt>
                <c:pt idx="3">
                  <c:v>36646</c:v>
                </c:pt>
                <c:pt idx="4">
                  <c:v>35436.5</c:v>
                </c:pt>
                <c:pt idx="5">
                  <c:v>31591.9</c:v>
                </c:pt>
                <c:pt idx="6">
                  <c:v>31953.4</c:v>
                </c:pt>
                <c:pt idx="7">
                  <c:v>31710.000000000004</c:v>
                </c:pt>
                <c:pt idx="8">
                  <c:v>31363</c:v>
                </c:pt>
                <c:pt idx="9">
                  <c:v>30399.4</c:v>
                </c:pt>
                <c:pt idx="10">
                  <c:v>30273.64008829675</c:v>
                </c:pt>
                <c:pt idx="11">
                  <c:v>29877.07805400842</c:v>
                </c:pt>
                <c:pt idx="12">
                  <c:v>29164.317270338266</c:v>
                </c:pt>
                <c:pt idx="13">
                  <c:v>28380.625232283826</c:v>
                </c:pt>
                <c:pt idx="14">
                  <c:v>27782.459373477272</c:v>
                </c:pt>
                <c:pt idx="15">
                  <c:v>27249.732204859494</c:v>
                </c:pt>
                <c:pt idx="16">
                  <c:v>26354.859369582809</c:v>
                </c:pt>
                <c:pt idx="17">
                  <c:v>25641.606862353801</c:v>
                </c:pt>
                <c:pt idx="18">
                  <c:v>24987.211275686612</c:v>
                </c:pt>
                <c:pt idx="19">
                  <c:v>24510.462345576518</c:v>
                </c:pt>
                <c:pt idx="20">
                  <c:v>24045.760464942628</c:v>
                </c:pt>
                <c:pt idx="21">
                  <c:v>23595.297679234394</c:v>
                </c:pt>
                <c:pt idx="22">
                  <c:v>23148.709401637196</c:v>
                </c:pt>
                <c:pt idx="23">
                  <c:v>22699.56315307882</c:v>
                </c:pt>
                <c:pt idx="24">
                  <c:v>22236.684059571096</c:v>
                </c:pt>
                <c:pt idx="25">
                  <c:v>21759.741099967079</c:v>
                </c:pt>
                <c:pt idx="26">
                  <c:v>21332.374318970909</c:v>
                </c:pt>
                <c:pt idx="27">
                  <c:v>20909.269828000706</c:v>
                </c:pt>
                <c:pt idx="28">
                  <c:v>20485.390829086282</c:v>
                </c:pt>
                <c:pt idx="29">
                  <c:v>20061.650566991848</c:v>
                </c:pt>
                <c:pt idx="30">
                  <c:v>19636.501771433712</c:v>
                </c:pt>
                <c:pt idx="31">
                  <c:v>19237.03698108366</c:v>
                </c:pt>
                <c:pt idx="32">
                  <c:v>18840.558661534411</c:v>
                </c:pt>
                <c:pt idx="33">
                  <c:v>18444.830991102848</c:v>
                </c:pt>
                <c:pt idx="34">
                  <c:v>18055.052129690885</c:v>
                </c:pt>
                <c:pt idx="35">
                  <c:v>17724.864534457844</c:v>
                </c:pt>
                <c:pt idx="36">
                  <c:v>17399.167766871898</c:v>
                </c:pt>
                <c:pt idx="37">
                  <c:v>17076.41006603829</c:v>
                </c:pt>
                <c:pt idx="38">
                  <c:v>16756.188745449937</c:v>
                </c:pt>
                <c:pt idx="39">
                  <c:v>16438.988587039501</c:v>
                </c:pt>
                <c:pt idx="40">
                  <c:v>16125.513915452993</c:v>
                </c:pt>
                <c:pt idx="41">
                  <c:v>15815.742844936547</c:v>
                </c:pt>
                <c:pt idx="42">
                  <c:v>15535.067270530209</c:v>
                </c:pt>
                <c:pt idx="43">
                  <c:v>15256.69349356776</c:v>
                </c:pt>
                <c:pt idx="44">
                  <c:v>14980.85843669526</c:v>
                </c:pt>
                <c:pt idx="45">
                  <c:v>14709.237835713866</c:v>
                </c:pt>
              </c:numCache>
            </c:numRef>
          </c:val>
        </c:ser>
        <c:marker val="1"/>
        <c:axId val="96422912"/>
        <c:axId val="96436992"/>
      </c:lineChart>
      <c:catAx>
        <c:axId val="9642291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436992"/>
        <c:crosses val="autoZero"/>
        <c:auto val="1"/>
        <c:lblAlgn val="ctr"/>
        <c:lblOffset val="100"/>
        <c:tickLblSkip val="5"/>
        <c:tickMarkSkip val="5"/>
      </c:catAx>
      <c:valAx>
        <c:axId val="964369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mtClean="0"/>
                  <a:t>Тыс.тонн 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42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"/>
          <c:y val="0.83548982632107471"/>
          <c:w val="1"/>
          <c:h val="0.164510173678926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23593426388202676"/>
          <c:y val="4.6024543567979283E-2"/>
          <c:w val="0.74040329738878596"/>
          <c:h val="0.69737462430036579"/>
        </c:manualLayout>
      </c:layout>
      <c:lineChart>
        <c:grouping val="standard"/>
        <c:ser>
          <c:idx val="0"/>
          <c:order val="0"/>
          <c:tx>
            <c:v>Сброс загрязненных сточных вод</c:v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базовый!$R$105:$R$150</c:f>
              <c:numCache>
                <c:formatCode>0</c:formatCode>
                <c:ptCount val="46"/>
                <c:pt idx="0">
                  <c:v>16656.8</c:v>
                </c:pt>
                <c:pt idx="1">
                  <c:v>16496.649999999969</c:v>
                </c:pt>
                <c:pt idx="2">
                  <c:v>16336.5</c:v>
                </c:pt>
                <c:pt idx="3">
                  <c:v>15808.1</c:v>
                </c:pt>
                <c:pt idx="4">
                  <c:v>15279.7</c:v>
                </c:pt>
                <c:pt idx="5">
                  <c:v>15822.300000000001</c:v>
                </c:pt>
                <c:pt idx="6">
                  <c:v>15367.199999999983</c:v>
                </c:pt>
                <c:pt idx="7">
                  <c:v>15104</c:v>
                </c:pt>
                <c:pt idx="8">
                  <c:v>14515.399999999978</c:v>
                </c:pt>
                <c:pt idx="9">
                  <c:v>14143.465093619123</c:v>
                </c:pt>
                <c:pt idx="10">
                  <c:v>13781.060449896218</c:v>
                </c:pt>
                <c:pt idx="11">
                  <c:v>13822.397422503907</c:v>
                </c:pt>
                <c:pt idx="12">
                  <c:v>13683.432810234792</c:v>
                </c:pt>
                <c:pt idx="13">
                  <c:v>13588.044113435608</c:v>
                </c:pt>
                <c:pt idx="14">
                  <c:v>13520.920884075609</c:v>
                </c:pt>
                <c:pt idx="15">
                  <c:v>13593.183958614874</c:v>
                </c:pt>
                <c:pt idx="16">
                  <c:v>13461.884731426495</c:v>
                </c:pt>
                <c:pt idx="17">
                  <c:v>13345.372771554354</c:v>
                </c:pt>
                <c:pt idx="18">
                  <c:v>13293.237839611633</c:v>
                </c:pt>
                <c:pt idx="19">
                  <c:v>13236.554462582819</c:v>
                </c:pt>
                <c:pt idx="20">
                  <c:v>13205.152858279576</c:v>
                </c:pt>
                <c:pt idx="21">
                  <c:v>13210.376162686487</c:v>
                </c:pt>
                <c:pt idx="22">
                  <c:v>13230.296713552098</c:v>
                </c:pt>
                <c:pt idx="23">
                  <c:v>13240.160655166306</c:v>
                </c:pt>
                <c:pt idx="24">
                  <c:v>13246.782717462314</c:v>
                </c:pt>
                <c:pt idx="25">
                  <c:v>13262.631495142585</c:v>
                </c:pt>
                <c:pt idx="26">
                  <c:v>13235.359144220589</c:v>
                </c:pt>
                <c:pt idx="27">
                  <c:v>13206.206188508972</c:v>
                </c:pt>
                <c:pt idx="28">
                  <c:v>13174.322123055423</c:v>
                </c:pt>
                <c:pt idx="29">
                  <c:v>13136.612740695096</c:v>
                </c:pt>
                <c:pt idx="30">
                  <c:v>13103.406810897783</c:v>
                </c:pt>
                <c:pt idx="31">
                  <c:v>13046.557419519062</c:v>
                </c:pt>
                <c:pt idx="32">
                  <c:v>12998.721540827632</c:v>
                </c:pt>
                <c:pt idx="33">
                  <c:v>12949.898115875209</c:v>
                </c:pt>
                <c:pt idx="34">
                  <c:v>12899.126622171792</c:v>
                </c:pt>
                <c:pt idx="35">
                  <c:v>12847.544393993783</c:v>
                </c:pt>
                <c:pt idx="36">
                  <c:v>12796.056669049389</c:v>
                </c:pt>
                <c:pt idx="37">
                  <c:v>12743.918946391444</c:v>
                </c:pt>
                <c:pt idx="38">
                  <c:v>12690.81892378878</c:v>
                </c:pt>
                <c:pt idx="39">
                  <c:v>12637.427575775037</c:v>
                </c:pt>
                <c:pt idx="40">
                  <c:v>12583.514976110497</c:v>
                </c:pt>
                <c:pt idx="41">
                  <c:v>12528.355520362222</c:v>
                </c:pt>
                <c:pt idx="42">
                  <c:v>12471.518535125253</c:v>
                </c:pt>
                <c:pt idx="43">
                  <c:v>12412.866138308191</c:v>
                </c:pt>
                <c:pt idx="44">
                  <c:v>12352.316702121416</c:v>
                </c:pt>
                <c:pt idx="45">
                  <c:v>12278.297431487847</c:v>
                </c:pt>
              </c:numCache>
            </c:numRef>
          </c:val>
        </c:ser>
        <c:ser>
          <c:idx val="1"/>
          <c:order val="1"/>
          <c:tx>
            <c:v>Сброс загрязненных сточных вод</c:v>
          </c:tx>
          <c:spPr>
            <a:ln w="28575" cap="rnd">
              <a:solidFill>
                <a:srgbClr val="0070C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зеленый!$A$7:$A$52</c:f>
              <c:numCache>
                <c:formatCode>General</c:formatCode>
                <c:ptCount val="4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  <c:pt idx="27">
                  <c:v>2032</c:v>
                </c:pt>
                <c:pt idx="28">
                  <c:v>2033</c:v>
                </c:pt>
                <c:pt idx="29">
                  <c:v>2034</c:v>
                </c:pt>
                <c:pt idx="30">
                  <c:v>2035</c:v>
                </c:pt>
                <c:pt idx="31">
                  <c:v>2036</c:v>
                </c:pt>
                <c:pt idx="32">
                  <c:v>2037</c:v>
                </c:pt>
                <c:pt idx="33">
                  <c:v>2038</c:v>
                </c:pt>
                <c:pt idx="34">
                  <c:v>2039</c:v>
                </c:pt>
                <c:pt idx="35">
                  <c:v>2040</c:v>
                </c:pt>
                <c:pt idx="36">
                  <c:v>2041</c:v>
                </c:pt>
                <c:pt idx="37">
                  <c:v>2042</c:v>
                </c:pt>
                <c:pt idx="38">
                  <c:v>2043</c:v>
                </c:pt>
                <c:pt idx="39">
                  <c:v>2044</c:v>
                </c:pt>
                <c:pt idx="40">
                  <c:v>2045</c:v>
                </c:pt>
                <c:pt idx="41">
                  <c:v>2046</c:v>
                </c:pt>
                <c:pt idx="42">
                  <c:v>2047</c:v>
                </c:pt>
                <c:pt idx="43">
                  <c:v>2048</c:v>
                </c:pt>
                <c:pt idx="44">
                  <c:v>2049</c:v>
                </c:pt>
                <c:pt idx="45">
                  <c:v>2050</c:v>
                </c:pt>
              </c:numCache>
            </c:numRef>
          </c:cat>
          <c:val>
            <c:numRef>
              <c:f>зеленый!$R$105:$R$150</c:f>
              <c:numCache>
                <c:formatCode>0</c:formatCode>
                <c:ptCount val="46"/>
                <c:pt idx="0">
                  <c:v>16656.8</c:v>
                </c:pt>
                <c:pt idx="1">
                  <c:v>16496.649999999969</c:v>
                </c:pt>
                <c:pt idx="2">
                  <c:v>16336.5</c:v>
                </c:pt>
                <c:pt idx="3">
                  <c:v>15808.1</c:v>
                </c:pt>
                <c:pt idx="4">
                  <c:v>15279.7</c:v>
                </c:pt>
                <c:pt idx="5">
                  <c:v>15822.300000000001</c:v>
                </c:pt>
                <c:pt idx="6">
                  <c:v>15367.199999999983</c:v>
                </c:pt>
                <c:pt idx="7">
                  <c:v>15104</c:v>
                </c:pt>
                <c:pt idx="8">
                  <c:v>14515.399999999978</c:v>
                </c:pt>
                <c:pt idx="9">
                  <c:v>14143.465093619123</c:v>
                </c:pt>
                <c:pt idx="10">
                  <c:v>13781.060449896218</c:v>
                </c:pt>
                <c:pt idx="11">
                  <c:v>13823.753463431936</c:v>
                </c:pt>
                <c:pt idx="12">
                  <c:v>13551.422031101974</c:v>
                </c:pt>
                <c:pt idx="13">
                  <c:v>13324.056479768124</c:v>
                </c:pt>
                <c:pt idx="14">
                  <c:v>13145.642970978395</c:v>
                </c:pt>
                <c:pt idx="15">
                  <c:v>13120.660023723989</c:v>
                </c:pt>
                <c:pt idx="16">
                  <c:v>12888.021076614454</c:v>
                </c:pt>
                <c:pt idx="17">
                  <c:v>12677.525729073965</c:v>
                </c:pt>
                <c:pt idx="18">
                  <c:v>12536.451888485042</c:v>
                </c:pt>
                <c:pt idx="19">
                  <c:v>12364.584776444239</c:v>
                </c:pt>
                <c:pt idx="20">
                  <c:v>12228.473645704344</c:v>
                </c:pt>
                <c:pt idx="21">
                  <c:v>12110.184507163072</c:v>
                </c:pt>
                <c:pt idx="22">
                  <c:v>12000.417997740147</c:v>
                </c:pt>
                <c:pt idx="23">
                  <c:v>11882.891704053902</c:v>
                </c:pt>
                <c:pt idx="24">
                  <c:v>11748.010610518815</c:v>
                </c:pt>
                <c:pt idx="25">
                  <c:v>11410.896207111853</c:v>
                </c:pt>
                <c:pt idx="26">
                  <c:v>11179.833163466687</c:v>
                </c:pt>
                <c:pt idx="27">
                  <c:v>10947.008862435339</c:v>
                </c:pt>
                <c:pt idx="28">
                  <c:v>10712.804457785516</c:v>
                </c:pt>
                <c:pt idx="29">
                  <c:v>10473.479343344487</c:v>
                </c:pt>
                <c:pt idx="30">
                  <c:v>10236.411584130712</c:v>
                </c:pt>
                <c:pt idx="31">
                  <c:v>10037.066133590248</c:v>
                </c:pt>
                <c:pt idx="32">
                  <c:v>9847.2879886493211</c:v>
                </c:pt>
                <c:pt idx="33">
                  <c:v>9656.7381424752748</c:v>
                </c:pt>
                <c:pt idx="34">
                  <c:v>9464.6281412279404</c:v>
                </c:pt>
                <c:pt idx="35">
                  <c:v>9272.1393740224958</c:v>
                </c:pt>
                <c:pt idx="36">
                  <c:v>9080.2197315297108</c:v>
                </c:pt>
                <c:pt idx="37">
                  <c:v>8888.3024452351929</c:v>
                </c:pt>
                <c:pt idx="38">
                  <c:v>8695.6746087010506</c:v>
                </c:pt>
                <c:pt idx="39">
                  <c:v>8503.7175927528788</c:v>
                </c:pt>
                <c:pt idx="40">
                  <c:v>8312.3542469223248</c:v>
                </c:pt>
                <c:pt idx="41">
                  <c:v>8121.1718523695108</c:v>
                </c:pt>
                <c:pt idx="42">
                  <c:v>7930.0774872202273</c:v>
                </c:pt>
                <c:pt idx="43">
                  <c:v>7739.1312648464755</c:v>
                </c:pt>
                <c:pt idx="44">
                  <c:v>7548.3614425384021</c:v>
                </c:pt>
                <c:pt idx="45">
                  <c:v>7358.0899580955274</c:v>
                </c:pt>
              </c:numCache>
            </c:numRef>
          </c:val>
        </c:ser>
        <c:marker val="1"/>
        <c:axId val="96469376"/>
        <c:axId val="96470912"/>
      </c:lineChart>
      <c:catAx>
        <c:axId val="9646937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470912"/>
        <c:crosses val="autoZero"/>
        <c:auto val="1"/>
        <c:lblAlgn val="ctr"/>
        <c:lblOffset val="100"/>
        <c:tickLblSkip val="5"/>
        <c:tickMarkSkip val="5"/>
      </c:catAx>
      <c:valAx>
        <c:axId val="964709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 м3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46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7.1662534124217886E-2"/>
          <c:y val="0.8457126836328227"/>
          <c:w val="0.85667493175156462"/>
          <c:h val="0.1291830198755522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61708328811419"/>
          <c:y val="4.2792797757473779E-2"/>
          <c:w val="0.52660070870267128"/>
          <c:h val="0.72971116896123756"/>
        </c:manualLayout>
      </c:layout>
      <c:areaChart>
        <c:grouping val="stacked"/>
        <c:ser>
          <c:idx val="4"/>
          <c:order val="3"/>
          <c:tx>
            <c:strRef>
              <c:f>'5,2'!$F$1</c:f>
              <c:strCache>
                <c:ptCount val="1"/>
                <c:pt idx="0">
                  <c:v>Обязательства России по ограничению выбросов ПГ</c:v>
                </c:pt>
              </c:strCache>
            </c:strRef>
          </c:tx>
          <c:spPr>
            <a:noFill/>
          </c:spPr>
          <c:val>
            <c:numRef>
              <c:f>'5,2'!$F$2:$F$52</c:f>
              <c:numCache>
                <c:formatCode>0%</c:formatCode>
                <c:ptCount val="51"/>
                <c:pt idx="0">
                  <c:v>0.70000000000000062</c:v>
                </c:pt>
                <c:pt idx="1">
                  <c:v>0.70000000000000062</c:v>
                </c:pt>
                <c:pt idx="2">
                  <c:v>0.70000000000000062</c:v>
                </c:pt>
                <c:pt idx="3">
                  <c:v>0.70000000000000062</c:v>
                </c:pt>
                <c:pt idx="4">
                  <c:v>0.70000000000000062</c:v>
                </c:pt>
                <c:pt idx="5">
                  <c:v>0.70000000000000062</c:v>
                </c:pt>
                <c:pt idx="6">
                  <c:v>0.70000000000000062</c:v>
                </c:pt>
                <c:pt idx="7">
                  <c:v>0.70000000000000062</c:v>
                </c:pt>
                <c:pt idx="8">
                  <c:v>0.70000000000000062</c:v>
                </c:pt>
                <c:pt idx="9">
                  <c:v>0.70000000000000062</c:v>
                </c:pt>
                <c:pt idx="10">
                  <c:v>0.70000000000000062</c:v>
                </c:pt>
                <c:pt idx="11">
                  <c:v>0.70000000000000062</c:v>
                </c:pt>
                <c:pt idx="12">
                  <c:v>0.70000000000000062</c:v>
                </c:pt>
                <c:pt idx="13">
                  <c:v>0.70000000000000062</c:v>
                </c:pt>
                <c:pt idx="14">
                  <c:v>0.70000000000000062</c:v>
                </c:pt>
                <c:pt idx="15">
                  <c:v>0.70000000000000062</c:v>
                </c:pt>
                <c:pt idx="16">
                  <c:v>0.70000000000000062</c:v>
                </c:pt>
                <c:pt idx="17">
                  <c:v>0.70000000000000062</c:v>
                </c:pt>
                <c:pt idx="18">
                  <c:v>0.70000000000000062</c:v>
                </c:pt>
                <c:pt idx="19">
                  <c:v>0.70000000000000062</c:v>
                </c:pt>
                <c:pt idx="20">
                  <c:v>0.70000000000000062</c:v>
                </c:pt>
                <c:pt idx="21">
                  <c:v>0.70000000000000062</c:v>
                </c:pt>
                <c:pt idx="22">
                  <c:v>0.70000000000000062</c:v>
                </c:pt>
                <c:pt idx="23">
                  <c:v>0.70000000000000062</c:v>
                </c:pt>
                <c:pt idx="24">
                  <c:v>0.70000000000000062</c:v>
                </c:pt>
                <c:pt idx="25">
                  <c:v>0.70000000000000062</c:v>
                </c:pt>
                <c:pt idx="26">
                  <c:v>0.70000000000000062</c:v>
                </c:pt>
                <c:pt idx="27">
                  <c:v>0.70000000000000062</c:v>
                </c:pt>
                <c:pt idx="28">
                  <c:v>0.70000000000000062</c:v>
                </c:pt>
                <c:pt idx="29">
                  <c:v>0.70000000000000062</c:v>
                </c:pt>
                <c:pt idx="30">
                  <c:v>0.70000000000000062</c:v>
                </c:pt>
                <c:pt idx="31">
                  <c:v>0.70000000000000062</c:v>
                </c:pt>
                <c:pt idx="32">
                  <c:v>0.70000000000000062</c:v>
                </c:pt>
                <c:pt idx="33">
                  <c:v>0.70000000000000062</c:v>
                </c:pt>
                <c:pt idx="34">
                  <c:v>0.70000000000000062</c:v>
                </c:pt>
                <c:pt idx="35">
                  <c:v>0.70000000000000062</c:v>
                </c:pt>
                <c:pt idx="36">
                  <c:v>0.70000000000000062</c:v>
                </c:pt>
                <c:pt idx="37">
                  <c:v>0.70000000000000062</c:v>
                </c:pt>
                <c:pt idx="38">
                  <c:v>0.70000000000000062</c:v>
                </c:pt>
                <c:pt idx="39">
                  <c:v>0.70000000000000062</c:v>
                </c:pt>
                <c:pt idx="40">
                  <c:v>0.70000000000000062</c:v>
                </c:pt>
                <c:pt idx="41">
                  <c:v>0.70000000000000062</c:v>
                </c:pt>
                <c:pt idx="42">
                  <c:v>0.70000000000000062</c:v>
                </c:pt>
                <c:pt idx="43">
                  <c:v>0.70000000000000062</c:v>
                </c:pt>
                <c:pt idx="44">
                  <c:v>0.70000000000000062</c:v>
                </c:pt>
                <c:pt idx="45">
                  <c:v>0.70000000000000062</c:v>
                </c:pt>
                <c:pt idx="46">
                  <c:v>0.70000000000000062</c:v>
                </c:pt>
                <c:pt idx="47">
                  <c:v>0.70000000000000062</c:v>
                </c:pt>
                <c:pt idx="48">
                  <c:v>0.70000000000000062</c:v>
                </c:pt>
                <c:pt idx="49">
                  <c:v>0.70000000000000062</c:v>
                </c:pt>
                <c:pt idx="50">
                  <c:v>0.70000000000000062</c:v>
                </c:pt>
              </c:numCache>
            </c:numRef>
          </c:val>
        </c:ser>
        <c:ser>
          <c:idx val="5"/>
          <c:order val="4"/>
          <c:tx>
            <c:strRef>
              <c:f>'5,2'!$G$1</c:f>
              <c:strCache>
                <c:ptCount val="1"/>
                <c:pt idx="0">
                  <c:v>Обязательства России по ограничению выбросов ПГ</c:v>
                </c:pt>
              </c:strCache>
            </c:strRef>
          </c:tx>
          <c:spPr>
            <a:solidFill>
              <a:srgbClr val="DEEEC0"/>
            </a:solidFill>
          </c:spPr>
          <c:val>
            <c:numRef>
              <c:f>'5,2'!$G$2:$G$52</c:f>
              <c:numCache>
                <c:formatCode>0%</c:formatCode>
                <c:ptCount val="51"/>
                <c:pt idx="0">
                  <c:v>0.05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  <c:pt idx="8">
                  <c:v>0.05</c:v>
                </c:pt>
                <c:pt idx="9">
                  <c:v>0.05</c:v>
                </c:pt>
                <c:pt idx="10">
                  <c:v>0.05</c:v>
                </c:pt>
                <c:pt idx="11">
                  <c:v>0.05</c:v>
                </c:pt>
                <c:pt idx="12">
                  <c:v>0.05</c:v>
                </c:pt>
                <c:pt idx="13">
                  <c:v>0.05</c:v>
                </c:pt>
                <c:pt idx="14">
                  <c:v>0.05</c:v>
                </c:pt>
                <c:pt idx="15">
                  <c:v>0.05</c:v>
                </c:pt>
                <c:pt idx="16">
                  <c:v>0.05</c:v>
                </c:pt>
                <c:pt idx="17">
                  <c:v>0.05</c:v>
                </c:pt>
                <c:pt idx="18">
                  <c:v>0.05</c:v>
                </c:pt>
                <c:pt idx="19">
                  <c:v>0.05</c:v>
                </c:pt>
                <c:pt idx="20">
                  <c:v>0.05</c:v>
                </c:pt>
                <c:pt idx="21">
                  <c:v>0.05</c:v>
                </c:pt>
                <c:pt idx="22">
                  <c:v>0.05</c:v>
                </c:pt>
                <c:pt idx="23">
                  <c:v>0.05</c:v>
                </c:pt>
                <c:pt idx="24">
                  <c:v>0.05</c:v>
                </c:pt>
                <c:pt idx="25">
                  <c:v>0.05</c:v>
                </c:pt>
                <c:pt idx="26">
                  <c:v>0.05</c:v>
                </c:pt>
                <c:pt idx="27">
                  <c:v>0.05</c:v>
                </c:pt>
                <c:pt idx="28">
                  <c:v>0.05</c:v>
                </c:pt>
                <c:pt idx="29">
                  <c:v>0.05</c:v>
                </c:pt>
                <c:pt idx="30">
                  <c:v>0.05</c:v>
                </c:pt>
                <c:pt idx="31">
                  <c:v>0.05</c:v>
                </c:pt>
                <c:pt idx="32">
                  <c:v>0.05</c:v>
                </c:pt>
                <c:pt idx="33">
                  <c:v>0.05</c:v>
                </c:pt>
                <c:pt idx="34">
                  <c:v>0.05</c:v>
                </c:pt>
                <c:pt idx="35">
                  <c:v>0.05</c:v>
                </c:pt>
                <c:pt idx="36">
                  <c:v>0.05</c:v>
                </c:pt>
                <c:pt idx="37">
                  <c:v>0.05</c:v>
                </c:pt>
                <c:pt idx="38">
                  <c:v>0.05</c:v>
                </c:pt>
                <c:pt idx="39">
                  <c:v>0.05</c:v>
                </c:pt>
                <c:pt idx="40">
                  <c:v>0.05</c:v>
                </c:pt>
                <c:pt idx="41">
                  <c:v>0.05</c:v>
                </c:pt>
                <c:pt idx="42">
                  <c:v>0.05</c:v>
                </c:pt>
                <c:pt idx="43">
                  <c:v>0.05</c:v>
                </c:pt>
                <c:pt idx="44">
                  <c:v>0.05</c:v>
                </c:pt>
                <c:pt idx="45">
                  <c:v>0.05</c:v>
                </c:pt>
                <c:pt idx="46">
                  <c:v>0.05</c:v>
                </c:pt>
                <c:pt idx="47">
                  <c:v>0.05</c:v>
                </c:pt>
                <c:pt idx="48">
                  <c:v>0.05</c:v>
                </c:pt>
                <c:pt idx="49">
                  <c:v>0.05</c:v>
                </c:pt>
                <c:pt idx="50">
                  <c:v>0.05</c:v>
                </c:pt>
              </c:numCache>
            </c:numRef>
          </c:val>
        </c:ser>
        <c:axId val="98977280"/>
        <c:axId val="98978816"/>
      </c:areaChart>
      <c:lineChart>
        <c:grouping val="standard"/>
        <c:ser>
          <c:idx val="0"/>
          <c:order val="0"/>
          <c:tx>
            <c:strRef>
              <c:f>'5,2'!$B$1</c:f>
              <c:strCache>
                <c:ptCount val="1"/>
                <c:pt idx="0">
                  <c:v>Базовый</c:v>
                </c:pt>
              </c:strCache>
            </c:strRef>
          </c:tx>
          <c:marker>
            <c:symbol val="none"/>
          </c:marker>
          <c:dLbls>
            <c:dLbl>
              <c:idx val="29"/>
              <c:layout>
                <c:manualLayout>
                  <c:x val="-2.4906600249065998E-2"/>
                  <c:y val="-5.9853032873653365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0"/>
              <c:layout>
                <c:manualLayout>
                  <c:x val="-9.886017313258752E-2"/>
                  <c:y val="-3.710658728634531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'5,2'!$A$2:$A$52</c:f>
              <c:numCache>
                <c:formatCode>General</c:formatCode>
                <c:ptCount val="5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</c:numCache>
            </c:numRef>
          </c:cat>
          <c:val>
            <c:numRef>
              <c:f>'5,2'!$B$2:$B$52</c:f>
              <c:numCache>
                <c:formatCode>0.0%</c:formatCode>
                <c:ptCount val="51"/>
                <c:pt idx="0">
                  <c:v>0.61741647822157164</c:v>
                </c:pt>
                <c:pt idx="1">
                  <c:v>0.63240103155948979</c:v>
                </c:pt>
                <c:pt idx="2">
                  <c:v>0.63524089528772465</c:v>
                </c:pt>
                <c:pt idx="3">
                  <c:v>0.65682828081114963</c:v>
                </c:pt>
                <c:pt idx="4">
                  <c:v>0.66997285292470443</c:v>
                </c:pt>
                <c:pt idx="5">
                  <c:v>0.67819535803020692</c:v>
                </c:pt>
                <c:pt idx="6">
                  <c:v>0.69766543938166914</c:v>
                </c:pt>
                <c:pt idx="7">
                  <c:v>0.69976139591206432</c:v>
                </c:pt>
                <c:pt idx="8">
                  <c:v>0.70845490782833187</c:v>
                </c:pt>
                <c:pt idx="9">
                  <c:v>0.66839193757416127</c:v>
                </c:pt>
                <c:pt idx="10">
                  <c:v>0.70365823961448692</c:v>
                </c:pt>
                <c:pt idx="11">
                  <c:v>0.72085405184912432</c:v>
                </c:pt>
                <c:pt idx="12">
                  <c:v>0.72860044925840284</c:v>
                </c:pt>
                <c:pt idx="13">
                  <c:v>0.71451142348917573</c:v>
                </c:pt>
                <c:pt idx="14">
                  <c:v>0.71367281482120104</c:v>
                </c:pt>
                <c:pt idx="15">
                  <c:v>0.69995507735747831</c:v>
                </c:pt>
                <c:pt idx="16">
                  <c:v>0.7076499414676356</c:v>
                </c:pt>
                <c:pt idx="17">
                  <c:v>0.70538472185656653</c:v>
                </c:pt>
                <c:pt idx="18">
                  <c:v>0.70994141572658298</c:v>
                </c:pt>
                <c:pt idx="19">
                  <c:v>0.71390964138545154</c:v>
                </c:pt>
                <c:pt idx="20">
                  <c:v>0.71845838387336947</c:v>
                </c:pt>
                <c:pt idx="21">
                  <c:v>0.71888025745439432</c:v>
                </c:pt>
                <c:pt idx="22">
                  <c:v>0.71927452668513481</c:v>
                </c:pt>
                <c:pt idx="23">
                  <c:v>0.72142901030988837</c:v>
                </c:pt>
                <c:pt idx="24">
                  <c:v>0.72334957268795264</c:v>
                </c:pt>
                <c:pt idx="25">
                  <c:v>0.72576512715036501</c:v>
                </c:pt>
                <c:pt idx="26">
                  <c:v>0.7286707923683402</c:v>
                </c:pt>
                <c:pt idx="27">
                  <c:v>0.731992586072574</c:v>
                </c:pt>
                <c:pt idx="28">
                  <c:v>0.73472749106470281</c:v>
                </c:pt>
                <c:pt idx="29">
                  <c:v>0.73774212465899491</c:v>
                </c:pt>
                <c:pt idx="30">
                  <c:v>0.74103937026124012</c:v>
                </c:pt>
                <c:pt idx="31">
                  <c:v>0.74384498485841344</c:v>
                </c:pt>
                <c:pt idx="32">
                  <c:v>0.74645375699968763</c:v>
                </c:pt>
                <c:pt idx="33">
                  <c:v>0.74884151775204444</c:v>
                </c:pt>
                <c:pt idx="34">
                  <c:v>0.7508996316020492</c:v>
                </c:pt>
                <c:pt idx="35">
                  <c:v>0.75294437380559465</c:v>
                </c:pt>
                <c:pt idx="36">
                  <c:v>0.75443536782634057</c:v>
                </c:pt>
                <c:pt idx="37">
                  <c:v>0.75581828900588965</c:v>
                </c:pt>
                <c:pt idx="38">
                  <c:v>0.75707588297247486</c:v>
                </c:pt>
                <c:pt idx="39">
                  <c:v>0.75817955860709918</c:v>
                </c:pt>
                <c:pt idx="40">
                  <c:v>0.75917774796895388</c:v>
                </c:pt>
                <c:pt idx="41">
                  <c:v>0.76010037211872994</c:v>
                </c:pt>
                <c:pt idx="42">
                  <c:v>0.76093430047979771</c:v>
                </c:pt>
                <c:pt idx="43">
                  <c:v>0.76167800575658728</c:v>
                </c:pt>
                <c:pt idx="44">
                  <c:v>0.76234829302086016</c:v>
                </c:pt>
                <c:pt idx="45">
                  <c:v>0.76294283222960657</c:v>
                </c:pt>
                <c:pt idx="46">
                  <c:v>0.76344711430451284</c:v>
                </c:pt>
                <c:pt idx="47">
                  <c:v>0.76385167837888501</c:v>
                </c:pt>
                <c:pt idx="48">
                  <c:v>0.76415405526854163</c:v>
                </c:pt>
                <c:pt idx="49">
                  <c:v>0.76435598959861573</c:v>
                </c:pt>
                <c:pt idx="50">
                  <c:v>0.76291843670980974</c:v>
                </c:pt>
              </c:numCache>
            </c:numRef>
          </c:val>
        </c:ser>
        <c:ser>
          <c:idx val="1"/>
          <c:order val="1"/>
          <c:tx>
            <c:strRef>
              <c:f>'5,2'!$C$1</c:f>
              <c:strCache>
                <c:ptCount val="1"/>
                <c:pt idx="0">
                  <c:v>Энергоэффективный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30"/>
              <c:layout>
                <c:manualLayout>
                  <c:x val="-3.7359900373599063E-2"/>
                  <c:y val="-2.762430939226519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0"/>
              <c:layout>
                <c:manualLayout>
                  <c:x val="-8.1601068643419442E-2"/>
                  <c:y val="3.6558478970616475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'5,2'!$A$2:$A$52</c:f>
              <c:numCache>
                <c:formatCode>General</c:formatCode>
                <c:ptCount val="5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</c:numCache>
            </c:numRef>
          </c:cat>
          <c:val>
            <c:numRef>
              <c:f>'5,2'!$C$2:$C$52</c:f>
              <c:numCache>
                <c:formatCode>0.0%</c:formatCode>
                <c:ptCount val="51"/>
                <c:pt idx="0">
                  <c:v>0.61741647822157164</c:v>
                </c:pt>
                <c:pt idx="1">
                  <c:v>0.63240103155948979</c:v>
                </c:pt>
                <c:pt idx="2">
                  <c:v>0.63524089528772465</c:v>
                </c:pt>
                <c:pt idx="3">
                  <c:v>0.65682828081114963</c:v>
                </c:pt>
                <c:pt idx="4">
                  <c:v>0.66997285292470443</c:v>
                </c:pt>
                <c:pt idx="5">
                  <c:v>0.67819535803020692</c:v>
                </c:pt>
                <c:pt idx="6">
                  <c:v>0.69766543938166914</c:v>
                </c:pt>
                <c:pt idx="7">
                  <c:v>0.69976139591206432</c:v>
                </c:pt>
                <c:pt idx="8">
                  <c:v>0.70845490782833187</c:v>
                </c:pt>
                <c:pt idx="9">
                  <c:v>0.66839193757416127</c:v>
                </c:pt>
                <c:pt idx="10">
                  <c:v>0.70365823961448692</c:v>
                </c:pt>
                <c:pt idx="11">
                  <c:v>0.72085405184912432</c:v>
                </c:pt>
                <c:pt idx="12">
                  <c:v>0.72860044925840284</c:v>
                </c:pt>
                <c:pt idx="13">
                  <c:v>0.71451142348917573</c:v>
                </c:pt>
                <c:pt idx="14">
                  <c:v>0.71367281482120104</c:v>
                </c:pt>
                <c:pt idx="15">
                  <c:v>0.69995507735747831</c:v>
                </c:pt>
                <c:pt idx="16">
                  <c:v>0.70847940973755141</c:v>
                </c:pt>
                <c:pt idx="17">
                  <c:v>0.69989295958010522</c:v>
                </c:pt>
                <c:pt idx="18">
                  <c:v>0.69797727529262987</c:v>
                </c:pt>
                <c:pt idx="19">
                  <c:v>0.6965873209553588</c:v>
                </c:pt>
                <c:pt idx="20">
                  <c:v>0.69665906981952164</c:v>
                </c:pt>
                <c:pt idx="21">
                  <c:v>0.69203418492748647</c:v>
                </c:pt>
                <c:pt idx="22">
                  <c:v>0.68793621517287962</c:v>
                </c:pt>
                <c:pt idx="23">
                  <c:v>0.68562176142163933</c:v>
                </c:pt>
                <c:pt idx="24">
                  <c:v>0.68115282897591956</c:v>
                </c:pt>
                <c:pt idx="25">
                  <c:v>0.67872248169850813</c:v>
                </c:pt>
                <c:pt idx="26">
                  <c:v>0.67700547751172746</c:v>
                </c:pt>
                <c:pt idx="27">
                  <c:v>0.67562624422033968</c:v>
                </c:pt>
                <c:pt idx="28">
                  <c:v>0.67365878844985094</c:v>
                </c:pt>
                <c:pt idx="29">
                  <c:v>0.67225624098344461</c:v>
                </c:pt>
                <c:pt idx="30">
                  <c:v>0.67137460978491181</c:v>
                </c:pt>
                <c:pt idx="31">
                  <c:v>0.6696979093005786</c:v>
                </c:pt>
                <c:pt idx="32">
                  <c:v>0.66788856446621125</c:v>
                </c:pt>
                <c:pt idx="33">
                  <c:v>0.66578082168608355</c:v>
                </c:pt>
                <c:pt idx="34">
                  <c:v>0.66356925037379211</c:v>
                </c:pt>
                <c:pt idx="35">
                  <c:v>0.66138203924853656</c:v>
                </c:pt>
                <c:pt idx="36">
                  <c:v>0.65919811967385356</c:v>
                </c:pt>
                <c:pt idx="37">
                  <c:v>0.65694427516280895</c:v>
                </c:pt>
                <c:pt idx="38">
                  <c:v>0.65459046481783623</c:v>
                </c:pt>
                <c:pt idx="39">
                  <c:v>0.65213387533367284</c:v>
                </c:pt>
                <c:pt idx="40">
                  <c:v>0.64963776083624447</c:v>
                </c:pt>
                <c:pt idx="41">
                  <c:v>0.64711884536174935</c:v>
                </c:pt>
                <c:pt idx="42">
                  <c:v>0.64457143605862521</c:v>
                </c:pt>
                <c:pt idx="43">
                  <c:v>0.6419758589115182</c:v>
                </c:pt>
                <c:pt idx="44">
                  <c:v>0.63935156313829145</c:v>
                </c:pt>
                <c:pt idx="45">
                  <c:v>0.63668829119532977</c:v>
                </c:pt>
                <c:pt idx="46">
                  <c:v>0.63398783342856591</c:v>
                </c:pt>
                <c:pt idx="47">
                  <c:v>0.63124570411545045</c:v>
                </c:pt>
                <c:pt idx="48">
                  <c:v>0.62846059530580445</c:v>
                </c:pt>
                <c:pt idx="49">
                  <c:v>0.62563150187424932</c:v>
                </c:pt>
                <c:pt idx="50">
                  <c:v>0.62171151006242664</c:v>
                </c:pt>
              </c:numCache>
            </c:numRef>
          </c:val>
        </c:ser>
        <c:ser>
          <c:idx val="2"/>
          <c:order val="2"/>
          <c:tx>
            <c:strRef>
              <c:f>'5,2'!$D$1</c:f>
              <c:strCache>
                <c:ptCount val="1"/>
                <c:pt idx="0">
                  <c:v>Зеленый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dLbls>
            <c:dLbl>
              <c:idx val="30"/>
              <c:layout>
                <c:manualLayout>
                  <c:x val="-3.3208800332088007E-2"/>
                  <c:y val="6.445672191528560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0"/>
              <c:layout>
                <c:manualLayout>
                  <c:x val="-7.9541468110228428E-2"/>
                  <c:y val="5.5522565776838867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'5,2'!$A$2:$A$52</c:f>
              <c:numCache>
                <c:formatCode>General</c:formatCode>
                <c:ptCount val="5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</c:numCache>
            </c:numRef>
          </c:cat>
          <c:val>
            <c:numRef>
              <c:f>'5,2'!$D$2:$D$52</c:f>
              <c:numCache>
                <c:formatCode>0.0%</c:formatCode>
                <c:ptCount val="51"/>
                <c:pt idx="0">
                  <c:v>0.61741647822157164</c:v>
                </c:pt>
                <c:pt idx="1">
                  <c:v>0.63240103155948979</c:v>
                </c:pt>
                <c:pt idx="2">
                  <c:v>0.63524089528772465</c:v>
                </c:pt>
                <c:pt idx="3">
                  <c:v>0.65682828081114963</c:v>
                </c:pt>
                <c:pt idx="4">
                  <c:v>0.66997285292470443</c:v>
                </c:pt>
                <c:pt idx="5">
                  <c:v>0.67819535803020692</c:v>
                </c:pt>
                <c:pt idx="6">
                  <c:v>0.69766543938166914</c:v>
                </c:pt>
                <c:pt idx="7">
                  <c:v>0.69976139591206432</c:v>
                </c:pt>
                <c:pt idx="8">
                  <c:v>0.70845490782833187</c:v>
                </c:pt>
                <c:pt idx="9">
                  <c:v>0.66839193757416127</c:v>
                </c:pt>
                <c:pt idx="10">
                  <c:v>0.70365823961448692</c:v>
                </c:pt>
                <c:pt idx="11">
                  <c:v>0.72085405184912432</c:v>
                </c:pt>
                <c:pt idx="12">
                  <c:v>0.72860044925840284</c:v>
                </c:pt>
                <c:pt idx="13">
                  <c:v>0.71451142348917573</c:v>
                </c:pt>
                <c:pt idx="14">
                  <c:v>0.71367281482120104</c:v>
                </c:pt>
                <c:pt idx="15">
                  <c:v>0.69995507735747831</c:v>
                </c:pt>
                <c:pt idx="16">
                  <c:v>0.70734147093223398</c:v>
                </c:pt>
                <c:pt idx="17">
                  <c:v>0.6990344525791623</c:v>
                </c:pt>
                <c:pt idx="18">
                  <c:v>0.6964647271691633</c:v>
                </c:pt>
                <c:pt idx="19">
                  <c:v>0.69476328017581668</c:v>
                </c:pt>
                <c:pt idx="20">
                  <c:v>0.69455824301445013</c:v>
                </c:pt>
                <c:pt idx="21">
                  <c:v>0.68964508903337995</c:v>
                </c:pt>
                <c:pt idx="22">
                  <c:v>0.68505700795691749</c:v>
                </c:pt>
                <c:pt idx="23">
                  <c:v>0.68288383921314111</c:v>
                </c:pt>
                <c:pt idx="24">
                  <c:v>0.67911618244988925</c:v>
                </c:pt>
                <c:pt idx="25">
                  <c:v>0.67585321501798878</c:v>
                </c:pt>
                <c:pt idx="26">
                  <c:v>0.6731299334353269</c:v>
                </c:pt>
                <c:pt idx="27">
                  <c:v>0.67032584859085276</c:v>
                </c:pt>
                <c:pt idx="28">
                  <c:v>0.66702477357222623</c:v>
                </c:pt>
                <c:pt idx="29">
                  <c:v>0.66377556246623892</c:v>
                </c:pt>
                <c:pt idx="30">
                  <c:v>0.6563884934867189</c:v>
                </c:pt>
                <c:pt idx="31">
                  <c:v>0.65088386452746061</c:v>
                </c:pt>
                <c:pt idx="32">
                  <c:v>0.64499509151509082</c:v>
                </c:pt>
                <c:pt idx="33">
                  <c:v>0.6390497032956014</c:v>
                </c:pt>
                <c:pt idx="34">
                  <c:v>0.63292530211094089</c:v>
                </c:pt>
                <c:pt idx="35">
                  <c:v>0.62646800214240461</c:v>
                </c:pt>
                <c:pt idx="36">
                  <c:v>0.62163403237645898</c:v>
                </c:pt>
                <c:pt idx="37">
                  <c:v>0.61673270294011762</c:v>
                </c:pt>
                <c:pt idx="38">
                  <c:v>0.61170938349495574</c:v>
                </c:pt>
                <c:pt idx="39">
                  <c:v>0.60656066581111356</c:v>
                </c:pt>
                <c:pt idx="40">
                  <c:v>0.60136045452071862</c:v>
                </c:pt>
                <c:pt idx="41">
                  <c:v>0.59612896416934158</c:v>
                </c:pt>
                <c:pt idx="42">
                  <c:v>0.59086088671927428</c:v>
                </c:pt>
                <c:pt idx="43">
                  <c:v>0.58553315823075636</c:v>
                </c:pt>
                <c:pt idx="44">
                  <c:v>0.58016875202150653</c:v>
                </c:pt>
                <c:pt idx="45">
                  <c:v>0.57475599736744565</c:v>
                </c:pt>
                <c:pt idx="46">
                  <c:v>0.56929840409561561</c:v>
                </c:pt>
                <c:pt idx="47">
                  <c:v>0.56379188878220809</c:v>
                </c:pt>
                <c:pt idx="48">
                  <c:v>0.55823568540612389</c:v>
                </c:pt>
                <c:pt idx="49">
                  <c:v>0.55262903406053276</c:v>
                </c:pt>
                <c:pt idx="50">
                  <c:v>0.54698825589833278</c:v>
                </c:pt>
              </c:numCache>
            </c:numRef>
          </c:val>
        </c:ser>
        <c:marker val="1"/>
        <c:axId val="98977280"/>
        <c:axId val="98978816"/>
      </c:lineChart>
      <c:catAx>
        <c:axId val="98977280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8978816"/>
        <c:crosses val="autoZero"/>
        <c:auto val="1"/>
        <c:lblAlgn val="ctr"/>
        <c:lblOffset val="100"/>
        <c:tickLblSkip val="5"/>
      </c:catAx>
      <c:valAx>
        <c:axId val="98978816"/>
        <c:scaling>
          <c:orientation val="minMax"/>
          <c:min val="0.5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b="0"/>
                  <a:t>выбросы ПГ в процентах от уровня 1990 г. </a:t>
                </a:r>
                <a:endParaRPr lang="en-US" b="0"/>
              </a:p>
            </c:rich>
          </c:tx>
          <c:layout>
            <c:manualLayout>
              <c:xMode val="edge"/>
              <c:yMode val="edge"/>
              <c:x val="5.9595300896411558E-3"/>
              <c:y val="3.9466427456061666E-2"/>
            </c:manualLayout>
          </c:layout>
        </c:title>
        <c:numFmt formatCode="0%" sourceLinked="0"/>
        <c:tickLblPos val="nextTo"/>
        <c:crossAx val="98977280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7273135669362073"/>
          <c:y val="3.7295563664298058E-2"/>
          <c:w val="0.265947888589398"/>
          <c:h val="0.8376731323218769"/>
        </c:manualLayout>
      </c:layout>
      <c:txPr>
        <a:bodyPr/>
        <a:lstStyle/>
        <a:p>
          <a:pPr>
            <a:defRPr sz="9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zero"/>
  </c:chart>
  <c:spPr>
    <a:ln>
      <a:noFill/>
    </a:ln>
  </c:sp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0.08423</cdr:x>
      <cdr:y>0.34717</cdr:y>
    </cdr:from>
    <cdr:to>
      <cdr:x>0.14046</cdr:x>
      <cdr:y>0.63113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6844" y="324108"/>
          <a:ext cx="131411" cy="265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r>
            <a:rPr lang="ru-RU" sz="1050" dirty="0">
              <a:solidFill>
                <a:schemeClr val="tx1">
                  <a:lumMod val="65000"/>
                  <a:lumOff val="35000"/>
                </a:schemeClr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0.08545</cdr:x>
      <cdr:y>0.04391</cdr:y>
    </cdr:from>
    <cdr:to>
      <cdr:x>0.13962</cdr:x>
      <cdr:y>0.15154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99696" y="40997"/>
          <a:ext cx="126597" cy="100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50" b="0" dirty="0">
              <a:solidFill>
                <a:schemeClr val="tx1">
                  <a:lumMod val="65000"/>
                  <a:lumOff val="35000"/>
                </a:schemeClr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0.07204</cdr:x>
      <cdr:y>0.6443</cdr:y>
    </cdr:from>
    <cdr:to>
      <cdr:x>0.12621</cdr:x>
      <cdr:y>0.75136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68349" y="601495"/>
          <a:ext cx="126597" cy="99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50" dirty="0">
              <a:solidFill>
                <a:schemeClr val="tx1">
                  <a:lumMod val="65000"/>
                  <a:lumOff val="35000"/>
                </a:schemeClr>
              </a:solidFill>
            </a:rPr>
            <a:t>-2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999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8565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243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696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6546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061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282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302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786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1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874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5E680-F5E1-4FCD-877F-7D93C8FDCC89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22979-8D21-4F73-8378-A367EAC1A2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779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chart" Target="../charts/chart9.xml"/><Relationship Id="rId18" Type="http://schemas.openxmlformats.org/officeDocument/2006/relationships/image" Target="../media/image25.png"/><Relationship Id="rId26" Type="http://schemas.openxmlformats.org/officeDocument/2006/relationships/image" Target="../media/image30.png"/><Relationship Id="rId3" Type="http://schemas.openxmlformats.org/officeDocument/2006/relationships/image" Target="../media/image19.png"/><Relationship Id="rId21" Type="http://schemas.openxmlformats.org/officeDocument/2006/relationships/image" Target="../media/image28.png"/><Relationship Id="rId34" Type="http://schemas.openxmlformats.org/officeDocument/2006/relationships/chart" Target="../charts/chart18.xml"/><Relationship Id="rId7" Type="http://schemas.openxmlformats.org/officeDocument/2006/relationships/chart" Target="../charts/chart4.xml"/><Relationship Id="rId12" Type="http://schemas.openxmlformats.org/officeDocument/2006/relationships/chart" Target="../charts/chart8.xml"/><Relationship Id="rId17" Type="http://schemas.openxmlformats.org/officeDocument/2006/relationships/image" Target="../media/image24.png"/><Relationship Id="rId25" Type="http://schemas.openxmlformats.org/officeDocument/2006/relationships/chart" Target="../charts/chart14.xml"/><Relationship Id="rId33" Type="http://schemas.openxmlformats.org/officeDocument/2006/relationships/image" Target="../media/image34.png"/><Relationship Id="rId2" Type="http://schemas.openxmlformats.org/officeDocument/2006/relationships/chart" Target="../charts/chart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11" Type="http://schemas.openxmlformats.org/officeDocument/2006/relationships/chart" Target="../charts/chart7.xml"/><Relationship Id="rId24" Type="http://schemas.openxmlformats.org/officeDocument/2006/relationships/chart" Target="../charts/chart13.xml"/><Relationship Id="rId32" Type="http://schemas.openxmlformats.org/officeDocument/2006/relationships/chart" Target="../charts/chart17.xml"/><Relationship Id="rId5" Type="http://schemas.openxmlformats.org/officeDocument/2006/relationships/image" Target="../media/image21.png"/><Relationship Id="rId15" Type="http://schemas.openxmlformats.org/officeDocument/2006/relationships/chart" Target="../charts/chart11.xml"/><Relationship Id="rId23" Type="http://schemas.openxmlformats.org/officeDocument/2006/relationships/chart" Target="../charts/chart12.xml"/><Relationship Id="rId28" Type="http://schemas.openxmlformats.org/officeDocument/2006/relationships/chart" Target="../charts/chart15.xml"/><Relationship Id="rId10" Type="http://schemas.openxmlformats.org/officeDocument/2006/relationships/image" Target="../media/image22.png"/><Relationship Id="rId19" Type="http://schemas.openxmlformats.org/officeDocument/2006/relationships/image" Target="../media/image26.png"/><Relationship Id="rId31" Type="http://schemas.openxmlformats.org/officeDocument/2006/relationships/chart" Target="../charts/chart16.xml"/><Relationship Id="rId4" Type="http://schemas.openxmlformats.org/officeDocument/2006/relationships/image" Target="../media/image20.png"/><Relationship Id="rId9" Type="http://schemas.openxmlformats.org/officeDocument/2006/relationships/chart" Target="../charts/chart6.xml"/><Relationship Id="rId14" Type="http://schemas.openxmlformats.org/officeDocument/2006/relationships/chart" Target="../charts/chart10.xml"/><Relationship Id="rId22" Type="http://schemas.openxmlformats.org/officeDocument/2006/relationships/image" Target="../media/image29.jpeg"/><Relationship Id="rId27" Type="http://schemas.openxmlformats.org/officeDocument/2006/relationships/image" Target="../media/image31.png"/><Relationship Id="rId30" Type="http://schemas.openxmlformats.org/officeDocument/2006/relationships/image" Target="../media/image33.png"/><Relationship Id="rId35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chart" Target="../charts/char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rgbClr val="DEEEC0"/>
            </a:gs>
            <a:gs pos="90000">
              <a:schemeClr val="accent1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-26504" y="254643"/>
            <a:ext cx="9170504" cy="508883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964" y="474562"/>
            <a:ext cx="7384648" cy="2387600"/>
          </a:xfrm>
        </p:spPr>
        <p:txBody>
          <a:bodyPr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effectLst>
                  <a:outerShdw blurRad="406400" dist="139700" dir="5100000" sx="112000" sy="112000" algn="tl" rotWithShape="0">
                    <a:schemeClr val="accent1">
                      <a:lumMod val="50000"/>
                      <a:alpha val="96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 экологическом развитии 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406400" dist="139700" dir="5100000" sx="112000" sy="112000" algn="tl" rotWithShape="0">
                    <a:schemeClr val="accent1">
                      <a:lumMod val="50000"/>
                      <a:alpha val="96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Российской </a:t>
            </a:r>
            <a:r>
              <a:rPr lang="ru-RU" sz="4000" b="1" dirty="0">
                <a:solidFill>
                  <a:schemeClr val="bg1"/>
                </a:solidFill>
                <a:effectLst>
                  <a:outerShdw blurRad="406400" dist="139700" dir="5100000" sx="112000" sy="112000" algn="tl" rotWithShape="0">
                    <a:schemeClr val="accent1">
                      <a:lumMod val="50000"/>
                      <a:alpha val="96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  <a:br>
              <a:rPr lang="ru-RU" sz="4000" b="1" dirty="0">
                <a:solidFill>
                  <a:schemeClr val="bg1"/>
                </a:solidFill>
                <a:effectLst>
                  <a:outerShdw blurRad="406400" dist="139700" dir="5100000" sx="112000" sy="112000" algn="tl" rotWithShape="0">
                    <a:schemeClr val="accent1">
                      <a:lumMod val="50000"/>
                      <a:alpha val="96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effectLst>
                  <a:outerShdw blurRad="406400" dist="139700" dir="5100000" sx="112000" sy="112000" algn="tl" rotWithShape="0">
                    <a:schemeClr val="accent1">
                      <a:lumMod val="50000"/>
                      <a:alpha val="96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4000" b="1" dirty="0">
                <a:solidFill>
                  <a:schemeClr val="bg1"/>
                </a:solidFill>
                <a:effectLst>
                  <a:outerShdw blurRad="406400" dist="139700" dir="5100000" sx="112000" sy="112000" algn="tl" rotWithShape="0">
                    <a:schemeClr val="accent1">
                      <a:lumMod val="50000"/>
                      <a:alpha val="96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интересах будущих поколений</a:t>
            </a:r>
          </a:p>
        </p:txBody>
      </p:sp>
    </p:spTree>
    <p:extLst>
      <p:ext uri="{BB962C8B-B14F-4D97-AF65-F5344CB8AC3E}">
        <p14:creationId xmlns="" xmlns:p14="http://schemas.microsoft.com/office/powerpoint/2010/main" val="88041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388961" y="2519822"/>
            <a:ext cx="266217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изменение климата 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загрязнение атмосферного воздуха, воды и почвы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истощение природных ресурсов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потеря </a:t>
            </a:r>
            <a:r>
              <a:rPr lang="ru-RU" dirty="0" err="1" smtClean="0">
                <a:effectLst/>
                <a:cs typeface="Times New Roman" panose="02020603050405020304" pitchFamily="18" charset="0"/>
              </a:rPr>
              <a:t>биоразнообразия</a:t>
            </a:r>
            <a:r>
              <a:rPr lang="ru-RU" dirty="0" smtClean="0">
                <a:effectLst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сокращение лесного покрова Земли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разрушение озонового слоя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накопление отходо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4078243" y="2217516"/>
            <a:ext cx="28937" cy="4008024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Группа 30"/>
          <p:cNvGrpSpPr/>
          <p:nvPr/>
        </p:nvGrpSpPr>
        <p:grpSpPr>
          <a:xfrm>
            <a:off x="1435261" y="6331352"/>
            <a:ext cx="7708739" cy="526648"/>
            <a:chOff x="-16566" y="5954080"/>
            <a:chExt cx="9174421" cy="911768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grpSp>
        <p:nvGrpSpPr>
          <p:cNvPr id="5" name="Группа 4"/>
          <p:cNvGrpSpPr/>
          <p:nvPr/>
        </p:nvGrpSpPr>
        <p:grpSpPr>
          <a:xfrm>
            <a:off x="4271058" y="2474533"/>
            <a:ext cx="4872942" cy="3683200"/>
            <a:chOff x="4106501" y="2387451"/>
            <a:chExt cx="4776305" cy="3617203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4106501" y="2387451"/>
              <a:ext cx="4776305" cy="3617203"/>
              <a:chOff x="1230795" y="1587647"/>
              <a:chExt cx="4776305" cy="3617203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2603557" y="1587647"/>
                <a:ext cx="3403543" cy="36120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ru-RU" sz="1600" dirty="0">
                    <a:cs typeface="Times New Roman" panose="02020603050405020304" pitchFamily="18" charset="0"/>
                  </a:rPr>
                  <a:t>миллионов человек в мире умирает ежегодно в результате загрязнения </a:t>
                </a:r>
                <a:r>
                  <a:rPr lang="ru-RU" sz="1600" dirty="0" smtClean="0">
                    <a:cs typeface="Times New Roman" panose="02020603050405020304" pitchFamily="18" charset="0"/>
                  </a:rPr>
                  <a:t>окружающей среды, из них:</a:t>
                </a:r>
                <a:endParaRPr lang="ru-RU" sz="1600" dirty="0">
                  <a:cs typeface="Times New Roman" panose="02020603050405020304" pitchFamily="18" charset="0"/>
                </a:endParaRPr>
              </a:p>
              <a:p>
                <a:pPr lvl="0">
                  <a:spcAft>
                    <a:spcPts val="600"/>
                  </a:spcAft>
                </a:pPr>
                <a:r>
                  <a:rPr lang="ru-RU" sz="1600" dirty="0" smtClean="0">
                    <a:effectLst/>
                    <a:cs typeface="Times New Roman" panose="02020603050405020304" pitchFamily="18" charset="0"/>
                  </a:rPr>
                  <a:t>миллионов умирает из-за загрязнения воздуха </a:t>
                </a:r>
              </a:p>
              <a:p>
                <a:pPr lvl="0">
                  <a:spcAft>
                    <a:spcPts val="600"/>
                  </a:spcAft>
                </a:pPr>
                <a:r>
                  <a:rPr lang="ru-RU" sz="1600" dirty="0" smtClean="0">
                    <a:effectLst/>
                    <a:cs typeface="Times New Roman" panose="02020603050405020304" pitchFamily="18" charset="0"/>
                  </a:rPr>
                  <a:t>миллиона погибает из-за загрязнения поверхностных и подземных пресных вод</a:t>
                </a:r>
              </a:p>
              <a:p>
                <a:pPr lvl="0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1600" dirty="0" err="1" smtClean="0">
                    <a:effectLst/>
                    <a:cs typeface="Times New Roman" panose="02020603050405020304" pitchFamily="18" charset="0"/>
                  </a:rPr>
                  <a:t>почв</a:t>
                </a:r>
                <a:r>
                  <a:rPr lang="en-US" sz="1600" dirty="0" smtClean="0">
                    <a:effectLst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 smtClean="0">
                    <a:effectLst/>
                    <a:cs typeface="Times New Roman" panose="02020603050405020304" pitchFamily="18" charset="0"/>
                  </a:rPr>
                  <a:t>планеты</a:t>
                </a:r>
                <a:r>
                  <a:rPr lang="en-US" sz="1600" dirty="0" smtClean="0">
                    <a:effectLst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 smtClean="0">
                    <a:effectLst/>
                    <a:cs typeface="Times New Roman" panose="02020603050405020304" pitchFamily="18" charset="0"/>
                  </a:rPr>
                  <a:t>деградировала</a:t>
                </a:r>
                <a:endParaRPr lang="ru-RU" sz="1600" dirty="0" smtClean="0">
                  <a:effectLst/>
                  <a:cs typeface="Times New Roman" panose="02020603050405020304" pitchFamily="18" charset="0"/>
                </a:endParaRPr>
              </a:p>
              <a:p>
                <a:pPr lvl="0">
                  <a:spcAft>
                    <a:spcPts val="600"/>
                  </a:spcAft>
                </a:pPr>
                <a:r>
                  <a:rPr lang="ru-RU" sz="1600" dirty="0" smtClean="0">
                    <a:effectLst/>
                    <a:cs typeface="Times New Roman" panose="02020603050405020304" pitchFamily="18" charset="0"/>
                  </a:rPr>
                  <a:t>всех используемых в мире ресурсов попадает в отходы</a:t>
                </a:r>
              </a:p>
              <a:p>
                <a:pPr lvl="0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ru-RU" sz="1600" dirty="0" err="1" smtClean="0">
                    <a:effectLst/>
                    <a:cs typeface="Times New Roman" panose="02020603050405020304" pitchFamily="18" charset="0"/>
                  </a:rPr>
                  <a:t>млн</a:t>
                </a:r>
                <a:r>
                  <a:rPr lang="ru-RU" sz="1600" dirty="0" smtClean="0">
                    <a:effectLst/>
                    <a:cs typeface="Times New Roman" panose="02020603050405020304" pitchFamily="18" charset="0"/>
                  </a:rPr>
                  <a:t> га леса исчезают ежегодно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431235" y="2362965"/>
                <a:ext cx="81833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3200" b="1" dirty="0" smtClean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7-8 </a:t>
                </a:r>
                <a:endParaRPr lang="ru-RU" sz="32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406937" y="3024031"/>
                <a:ext cx="81833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3200" b="1" dirty="0" smtClean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2 </a:t>
                </a:r>
                <a:endParaRPr lang="ru-RU" sz="32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431235" y="3649027"/>
                <a:ext cx="81833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3200" b="1" smtClean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1/3 </a:t>
                </a:r>
                <a:endParaRPr lang="ru-RU" sz="32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1406937" y="4108301"/>
                <a:ext cx="81833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3200" b="1" smtClean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10</a:t>
                </a:r>
                <a:r>
                  <a:rPr lang="ru-RU" sz="2000" b="1" smtClean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%</a:t>
                </a:r>
                <a:r>
                  <a:rPr lang="ru-RU" sz="3200" b="1" smtClean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  <a:endParaRPr lang="ru-RU" sz="32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1230795" y="4620075"/>
                <a:ext cx="101877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3200" b="1" smtClean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7-13 </a:t>
                </a:r>
                <a:endParaRPr lang="ru-RU" sz="32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sp>
          <p:nvSpPr>
            <p:cNvPr id="21" name="Прямоугольник 20"/>
            <p:cNvSpPr/>
            <p:nvPr/>
          </p:nvSpPr>
          <p:spPr>
            <a:xfrm>
              <a:off x="4206476" y="2414657"/>
              <a:ext cx="9177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32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12,6 </a:t>
              </a:r>
              <a:endPara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cxnSp>
        <p:nvCxnSpPr>
          <p:cNvPr id="25" name="Straight Connector 24"/>
          <p:cNvCxnSpPr/>
          <p:nvPr/>
        </p:nvCxnSpPr>
        <p:spPr>
          <a:xfrm flipH="1">
            <a:off x="208344" y="960699"/>
            <a:ext cx="8403221" cy="231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0" y="408536"/>
            <a:ext cx="9143999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Глобальные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экологические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49" descr="http://carsecology.ru/wp-content/uploads/2014/11/smokestacks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21935"/>
            <a:ext cx="1264919" cy="83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39678"/>
            <a:ext cx="12985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25" descr="http://www.vgoroden.ru/_data/objects/0027/0761/ic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132163"/>
            <a:ext cx="1280159" cy="71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 descr="http://funik.ru/uploads/images/04_2015/23/10_b2acd1a538c0035d7ccbc4300b07363f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479069"/>
            <a:ext cx="1295400" cy="723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 descr="http://www.esosedi.ru/fiber/64764/fit/900x600/kladbische_himicheskih_othodov.pn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787820"/>
            <a:ext cx="1287780" cy="69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 descr="http://k1news.ru/upload/iblock/c89/c897ea2c2770ea104c1903a928cc7d07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215605"/>
            <a:ext cx="1287780" cy="64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" name="Группа 20"/>
          <p:cNvGrpSpPr/>
          <p:nvPr/>
        </p:nvGrpSpPr>
        <p:grpSpPr>
          <a:xfrm>
            <a:off x="238539" y="0"/>
            <a:ext cx="8697117" cy="410244"/>
            <a:chOff x="238539" y="275772"/>
            <a:chExt cx="8697117" cy="410244"/>
          </a:xfrm>
        </p:grpSpPr>
        <p:sp>
          <p:nvSpPr>
            <p:cNvPr id="38" name="Прямоугольник 2"/>
            <p:cNvSpPr/>
            <p:nvPr/>
          </p:nvSpPr>
          <p:spPr>
            <a:xfrm>
              <a:off x="377371" y="275772"/>
              <a:ext cx="8125576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5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Презентация к докладу </a:t>
              </a:r>
              <a:r>
                <a:rPr lang="ru-RU" sz="150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sz="15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Об экологическом развитии России в интересах будущих поколений»</a:t>
              </a:r>
              <a:endParaRPr lang="ru-RU" sz="1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Прямая соединительная линия 5"/>
            <p:cNvCxnSpPr/>
            <p:nvPr/>
          </p:nvCxnSpPr>
          <p:spPr>
            <a:xfrm flipH="1">
              <a:off x="238539" y="680886"/>
              <a:ext cx="8697117" cy="513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-3" y="1072909"/>
          <a:ext cx="9144002" cy="1394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5866"/>
                <a:gridCol w="5058136"/>
              </a:tblGrid>
              <a:tr h="1079982">
                <a:tc>
                  <a:txBody>
                    <a:bodyPr/>
                    <a:lstStyle/>
                    <a:p>
                      <a:pPr marL="358775" marR="0" indent="-920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8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основных глобальных экологических проблем современности: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 smtClean="0"/>
                        <a:t>Человечество превратилось в мощную силу и активно проверяет экосистемы на выносливость</a:t>
                      </a:r>
                      <a:endParaRPr lang="en-US" sz="2200" b="1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4963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greatwolfkids.com/img/GWK-treeline-front-png-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90745"/>
            <a:ext cx="9144000" cy="1667256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39839"/>
            <a:ext cx="9144000" cy="76944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600" b="1" dirty="0" err="1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оль</a:t>
            </a:r>
            <a:r>
              <a:rPr lang="en-US" sz="2600" b="1" dirty="0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en-US" sz="2600" b="1" dirty="0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600" b="1" dirty="0" err="1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решении</a:t>
            </a:r>
            <a:r>
              <a:rPr lang="ru-RU" sz="2600" b="1" dirty="0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глобальных</a:t>
            </a:r>
            <a:r>
              <a:rPr lang="en-US" sz="2600" b="1" dirty="0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экологически</a:t>
            </a:r>
            <a:r>
              <a:rPr lang="ru-RU" sz="2600" b="1" dirty="0" err="1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600" b="1" dirty="0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n w="0"/>
                <a:solidFill>
                  <a:schemeClr val="bg1"/>
                </a:solidFill>
                <a:effectLst>
                  <a:outerShdw blurRad="444500" dist="38100" dir="2700000" sx="109000" sy="109000" algn="tl" rotWithShape="0">
                    <a:prstClr val="black">
                      <a:alpha val="40000"/>
                    </a:prst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  <a:endParaRPr lang="en-US" sz="2600" b="1" dirty="0" smtClean="0">
              <a:solidFill>
                <a:schemeClr val="bg1"/>
              </a:solidFill>
              <a:effectLst>
                <a:outerShdw blurRad="444500" dist="38100" dir="2700000" sx="109000" sy="109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0889" y="0"/>
            <a:ext cx="808816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1358583"/>
            <a:ext cx="4058052" cy="281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Гигантский природно-ресурсный потенциал России имеет глобальное значение. Россия выступает как </a:t>
            </a:r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Times New Roman" panose="02020603050405020304" pitchFamily="18" charset="0"/>
              </a:rPr>
              <a:t>экологический донор</a:t>
            </a:r>
            <a:r>
              <a:rPr lang="en-US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cs typeface="Times New Roman" panose="02020603050405020304" pitchFamily="18" charset="0"/>
              </a:rPr>
              <a:t>мира, обеспечивая </a:t>
            </a: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почти </a:t>
            </a:r>
            <a:r>
              <a:rPr lang="ru-RU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сохранения биосферной устойчивости, что выше, чем в других странах</a:t>
            </a:r>
            <a:endParaRPr lang="ru-RU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51772" y="1335434"/>
            <a:ext cx="4741757" cy="3544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Усилиями России удалось задержать практически </a:t>
            </a:r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Times New Roman" panose="02020603050405020304" pitchFamily="18" charset="0"/>
              </a:rPr>
              <a:t>на целый год </a:t>
            </a:r>
            <a:r>
              <a:rPr lang="ru-RU" dirty="0" smtClean="0">
                <a:effectLst/>
                <a:cs typeface="Times New Roman" panose="02020603050405020304" pitchFamily="18" charset="0"/>
              </a:rPr>
              <a:t>негативное антропогенное воздействие на климат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Россия является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Times New Roman" panose="02020603050405020304" pitchFamily="18" charset="0"/>
              </a:rPr>
              <a:t>мировым лидером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dirty="0" smtClean="0">
                <a:effectLst/>
                <a:cs typeface="Times New Roman" panose="02020603050405020304" pitchFamily="18" charset="0"/>
              </a:rPr>
              <a:t>по объему кумулятивного снижения выбросов </a:t>
            </a:r>
            <a:r>
              <a:rPr lang="ru-RU" dirty="0" smtClean="0">
                <a:cs typeface="Times New Roman" panose="02020603050405020304" pitchFamily="18" charset="0"/>
              </a:rPr>
              <a:t>п</a:t>
            </a:r>
            <a:r>
              <a:rPr lang="ru-RU" dirty="0" smtClean="0">
                <a:effectLst/>
                <a:cs typeface="Times New Roman" panose="02020603050405020304" pitchFamily="18" charset="0"/>
              </a:rPr>
              <a:t>арниковых газов (ПГ) и в значительной степени компенсировала прирост выбросов ПГ в других регионах мира</a:t>
            </a:r>
            <a:endParaRPr lang="ru-RU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4178564" y="1534835"/>
            <a:ext cx="2773" cy="3487621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224685" y="1396138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97316712"/>
              </p:ext>
            </p:extLst>
          </p:nvPr>
        </p:nvGraphicFramePr>
        <p:xfrm>
          <a:off x="0" y="4328932"/>
          <a:ext cx="4166886" cy="2529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7790992" y="2731623"/>
            <a:ext cx="1202539" cy="6673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4261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http://ic.pics.livejournal.com/qualityperson/51190703/336857/336857_origin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3811" y="5844540"/>
            <a:ext cx="1520190" cy="101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401767"/>
            <a:ext cx="9144000" cy="830997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Качество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окружающей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среды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современных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уровнях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нагрузки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нее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402307"/>
            <a:ext cx="4583575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90-х годах выбросы загрязняющих атмосферу веществ снизились практически 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 раза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38218" y="1417479"/>
            <a:ext cx="430578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</a:rPr>
              <a:t>Большая часть </a:t>
            </a:r>
            <a:r>
              <a:rPr lang="ru-RU" sz="1600" dirty="0" smtClean="0">
                <a:ea typeface="Times New Roman" panose="02020603050405020304" pitchFamily="18" charset="0"/>
              </a:rPr>
              <a:t>поверхностных вод на территории страны оцениваются как «грязные» и «экстремально грязные»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21609" y="3420071"/>
            <a:ext cx="37553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ea typeface="Times New Roman" panose="02020603050405020304" pitchFamily="18" charset="0"/>
              </a:rPr>
              <a:t>Почвы</a:t>
            </a:r>
            <a:r>
              <a:rPr lang="ru-RU" sz="1400" dirty="0" smtClean="0"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10%</a:t>
            </a:r>
            <a:r>
              <a:rPr lang="ru-RU" sz="1400" dirty="0" smtClean="0">
                <a:ea typeface="Times New Roman" panose="02020603050405020304" pitchFamily="18" charset="0"/>
              </a:rPr>
              <a:t>  </a:t>
            </a:r>
            <a:r>
              <a:rPr lang="ru-RU" sz="1600" dirty="0" smtClean="0">
                <a:ea typeface="Times New Roman" panose="02020603050405020304" pitchFamily="18" charset="0"/>
              </a:rPr>
              <a:t>населённых пунктов относятся к категории опасного загрязнения тяжелыми металлами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974641" y="4904791"/>
            <a:ext cx="3755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60 </a:t>
            </a:r>
            <a:r>
              <a:rPr lang="ru-RU" sz="1400" dirty="0" smtClean="0"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ea typeface="Times New Roman" panose="02020603050405020304" pitchFamily="18" charset="0"/>
              </a:rPr>
              <a:t>млн</a:t>
            </a:r>
            <a:r>
              <a:rPr lang="ru-RU" sz="1600" dirty="0" smtClean="0">
                <a:ea typeface="Times New Roman" panose="02020603050405020304" pitchFamily="18" charset="0"/>
              </a:rPr>
              <a:t> т превысил ежегодный объем централизованного вывоза ТКО в 2015 г</a:t>
            </a:r>
            <a:r>
              <a:rPr lang="ru-RU" sz="1400" dirty="0" smtClean="0">
                <a:ea typeface="Times New Roman" panose="02020603050405020304" pitchFamily="18" charset="0"/>
              </a:rPr>
              <a:t>. 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861162" y="4407156"/>
            <a:ext cx="40744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340</a:t>
            </a:r>
            <a:r>
              <a:rPr lang="ru-RU" sz="1400" dirty="0" smtClean="0">
                <a:ea typeface="Times New Roman" panose="02020603050405020304" pitchFamily="18" charset="0"/>
              </a:rPr>
              <a:t>  </a:t>
            </a:r>
            <a:r>
              <a:rPr lang="ru-RU" sz="1600" dirty="0" smtClean="0">
                <a:ea typeface="Times New Roman" panose="02020603050405020304" pitchFamily="18" charset="0"/>
              </a:rPr>
              <a:t>выявленных объектов накопленного вреда окружающей среде повышают риск ухудшения здоровья </a:t>
            </a:r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17,6 </a:t>
            </a:r>
            <a:r>
              <a:rPr lang="ru-RU" sz="1400" dirty="0" smtClean="0"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ea typeface="Times New Roman" panose="02020603050405020304" pitchFamily="18" charset="0"/>
              </a:rPr>
              <a:t>млн</a:t>
            </a:r>
            <a:r>
              <a:rPr lang="ru-RU" sz="1600" dirty="0" smtClean="0">
                <a:ea typeface="Times New Roman" panose="02020603050405020304" pitchFamily="18" charset="0"/>
              </a:rPr>
              <a:t> человек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190462"/>
            <a:ext cx="4664597" cy="178074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lang="ru-RU" sz="1600" dirty="0" smtClean="0"/>
              <a:t>Медленное снижение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/>
              <a:t>выбросов загрязняющих веществ после 2000 г.</a:t>
            </a:r>
          </a:p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не позволило </a:t>
            </a:r>
            <a:r>
              <a:rPr lang="ru-RU" sz="1600" dirty="0" smtClean="0"/>
              <a:t>заметно снизить их концентрации в атмосфере. Для этого требуется более кардинальное снижение выбросов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4757196" y="1562583"/>
            <a:ext cx="46298" cy="4109012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224685" y="1429533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0" y="3916062"/>
            <a:ext cx="47340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/>
              <a:t>В городах с высоким и очень высоким уровнем загрязнения воздуха проживают  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50,7</a:t>
            </a:r>
            <a:r>
              <a:rPr lang="ru-RU" sz="3200" dirty="0" smtClean="0"/>
              <a:t> </a:t>
            </a:r>
            <a:r>
              <a:rPr lang="ru-RU" sz="1600" dirty="0" smtClean="0"/>
              <a:t>млн. человек  </a:t>
            </a:r>
            <a:endParaRPr lang="en-US" sz="1600" dirty="0"/>
          </a:p>
        </p:txBody>
      </p:sp>
      <p:sp>
        <p:nvSpPr>
          <p:cNvPr id="34" name="Прямоугольник 2"/>
          <p:cNvSpPr/>
          <p:nvPr/>
        </p:nvSpPr>
        <p:spPr>
          <a:xfrm>
            <a:off x="580571" y="0"/>
            <a:ext cx="79223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 descr="http://newsomsk.ru/images/news/fullhd/2015/06/d272b2e64f7c041431e7264734619a7c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45215"/>
            <a:ext cx="1565910" cy="1012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http://boombob.ru/img/picture/Jul/04/65be68fae03fb08f3ba2bb80a13999cb/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1085" y="5856790"/>
            <a:ext cx="1569720" cy="1001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0" descr="http://obj.altapress.ru/picture/width/584/1364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3998" y="5844541"/>
            <a:ext cx="1565910" cy="101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1" descr="http://s017.radikal.ru/i421/1110/df/656da9597f2d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097" y="5840731"/>
            <a:ext cx="1503680" cy="101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http://newenglandboating.com/wp-content/uploads/2012/09/Wastewater-560x31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9585" y="5848350"/>
            <a:ext cx="1572429" cy="100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Rectangle 44"/>
          <p:cNvSpPr/>
          <p:nvPr/>
        </p:nvSpPr>
        <p:spPr>
          <a:xfrm>
            <a:off x="4901878" y="2331653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15%</a:t>
            </a:r>
            <a:r>
              <a:rPr lang="ru-RU" sz="1600" dirty="0" smtClean="0"/>
              <a:t>  </a:t>
            </a:r>
            <a:r>
              <a:rPr lang="ru-RU" sz="1600" dirty="0" smtClean="0">
                <a:cs typeface="Times New Roman" pitchFamily="18" charset="0"/>
              </a:rPr>
              <a:t>водных объектов, используемых в качестве источников централизованного питьевого водоснабжения, не отвечают санитарно-эпидемиологическим требованиям </a:t>
            </a:r>
          </a:p>
        </p:txBody>
      </p:sp>
      <p:cxnSp>
        <p:nvCxnSpPr>
          <p:cNvPr id="25" name="Прямая соединительная линия 23"/>
          <p:cNvCxnSpPr/>
          <p:nvPr/>
        </p:nvCxnSpPr>
        <p:spPr>
          <a:xfrm flipH="1">
            <a:off x="377085" y="1581933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3"/>
          <p:cNvCxnSpPr/>
          <p:nvPr/>
        </p:nvCxnSpPr>
        <p:spPr>
          <a:xfrm flipH="1">
            <a:off x="224685" y="5762323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731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Диаграмма 8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421966760"/>
              </p:ext>
            </p:extLst>
          </p:nvPr>
        </p:nvGraphicFramePr>
        <p:xfrm>
          <a:off x="6540712" y="3662995"/>
          <a:ext cx="1873759" cy="83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l="-13596" t="-24126" r="-13514" b="-14611"/>
          <a:stretch/>
        </p:blipFill>
        <p:spPr>
          <a:xfrm>
            <a:off x="8142194" y="740569"/>
            <a:ext cx="700498" cy="701884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" name="Группа 1"/>
          <p:cNvGrpSpPr/>
          <p:nvPr/>
        </p:nvGrpSpPr>
        <p:grpSpPr>
          <a:xfrm>
            <a:off x="361603" y="489681"/>
            <a:ext cx="3962881" cy="6253896"/>
            <a:chOff x="242251" y="317405"/>
            <a:chExt cx="3892296" cy="6253896"/>
          </a:xfrm>
          <a:solidFill>
            <a:schemeClr val="accent2">
              <a:lumMod val="60000"/>
              <a:lumOff val="40000"/>
            </a:schemeClr>
          </a:solidFill>
        </p:grpSpPr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736" y="5210294"/>
              <a:ext cx="570514" cy="520973"/>
            </a:xfrm>
            <a:prstGeom prst="rect">
              <a:avLst/>
            </a:prstGeom>
            <a:grpFill/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401" y="3931368"/>
              <a:ext cx="607279" cy="508051"/>
            </a:xfrm>
            <a:prstGeom prst="rect">
              <a:avLst/>
            </a:prstGeom>
            <a:grpFill/>
          </p:spPr>
        </p:pic>
        <p:grpSp>
          <p:nvGrpSpPr>
            <p:cNvPr id="90" name="Группа 89"/>
            <p:cNvGrpSpPr/>
            <p:nvPr/>
          </p:nvGrpSpPr>
          <p:grpSpPr>
            <a:xfrm>
              <a:off x="242373" y="317405"/>
              <a:ext cx="3892174" cy="6253896"/>
              <a:chOff x="147123" y="469805"/>
              <a:chExt cx="3892174" cy="6253896"/>
            </a:xfrm>
            <a:grpFill/>
          </p:grpSpPr>
          <p:graphicFrame>
            <p:nvGraphicFramePr>
              <p:cNvPr id="4" name="Диаграмма 3"/>
              <p:cNvGraphicFramePr>
                <a:graphicFrameLocks/>
              </p:cNvGraphicFramePr>
              <p:nvPr>
                <p:extLst>
                  <p:ext uri="{D42A27DB-BD31-4B8C-83A1-F6EECF244321}">
                    <p14:modId xmlns="" xmlns:p14="http://schemas.microsoft.com/office/powerpoint/2010/main" val="167737253"/>
                  </p:ext>
                </p:extLst>
              </p:nvPr>
            </p:nvGraphicFramePr>
            <p:xfrm>
              <a:off x="603521" y="469805"/>
              <a:ext cx="2868611" cy="107984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6" name="Диаграмма 5"/>
              <p:cNvGraphicFramePr>
                <a:graphicFrameLocks/>
              </p:cNvGraphicFramePr>
              <p:nvPr>
                <p:extLst>
                  <p:ext uri="{D42A27DB-BD31-4B8C-83A1-F6EECF244321}">
                    <p14:modId xmlns="" xmlns:p14="http://schemas.microsoft.com/office/powerpoint/2010/main" val="1425795900"/>
                  </p:ext>
                </p:extLst>
              </p:nvPr>
            </p:nvGraphicFramePr>
            <p:xfrm>
              <a:off x="617069" y="1678264"/>
              <a:ext cx="2938953" cy="49577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graphicFrame>
            <p:nvGraphicFramePr>
              <p:cNvPr id="8" name="Диаграмма 7"/>
              <p:cNvGraphicFramePr>
                <a:graphicFrameLocks/>
              </p:cNvGraphicFramePr>
              <p:nvPr>
                <p:extLst>
                  <p:ext uri="{D42A27DB-BD31-4B8C-83A1-F6EECF244321}">
                    <p14:modId xmlns="" xmlns:p14="http://schemas.microsoft.com/office/powerpoint/2010/main" val="200328468"/>
                  </p:ext>
                </p:extLst>
              </p:nvPr>
            </p:nvGraphicFramePr>
            <p:xfrm>
              <a:off x="630618" y="2237323"/>
              <a:ext cx="2841514" cy="49778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graphicFrame>
            <p:nvGraphicFramePr>
              <p:cNvPr id="11" name="Диаграмма 10"/>
              <p:cNvGraphicFramePr>
                <a:graphicFrameLocks/>
              </p:cNvGraphicFramePr>
              <p:nvPr>
                <p:extLst>
                  <p:ext uri="{D42A27DB-BD31-4B8C-83A1-F6EECF244321}">
                    <p14:modId xmlns="" xmlns:p14="http://schemas.microsoft.com/office/powerpoint/2010/main" val="2810965882"/>
                  </p:ext>
                </p:extLst>
              </p:nvPr>
            </p:nvGraphicFramePr>
            <p:xfrm>
              <a:off x="767430" y="2756278"/>
              <a:ext cx="2907196" cy="58286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pic>
            <p:nvPicPr>
              <p:cNvPr id="12" name="chart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52879" y="2868217"/>
                <a:ext cx="608826" cy="499979"/>
              </a:xfrm>
              <a:prstGeom prst="rect">
                <a:avLst/>
              </a:prstGeom>
              <a:grpFill/>
            </p:spPr>
          </p:pic>
          <p:sp>
            <p:nvSpPr>
              <p:cNvPr id="23" name="Прямоугольник 22"/>
              <p:cNvSpPr/>
              <p:nvPr/>
            </p:nvSpPr>
            <p:spPr>
              <a:xfrm>
                <a:off x="3465310" y="1008824"/>
                <a:ext cx="573489" cy="646331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b="1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191</a:t>
                </a:r>
                <a:endParaRPr lang="en-US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r>
                  <a:rPr lang="ru-RU" sz="1200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млн </a:t>
                </a:r>
                <a:r>
                  <a:rPr lang="ru-RU" sz="1200" b="1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т</a:t>
                </a:r>
              </a:p>
              <a:p>
                <a:pPr algn="ctr"/>
                <a:endParaRPr lang="ru-RU" sz="1200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3457331" y="2278066"/>
                <a:ext cx="581468" cy="461665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b="1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160</a:t>
                </a:r>
                <a:endParaRPr lang="en-US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r>
                  <a:rPr lang="ru-RU" sz="1200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млрд м3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47125" y="753605"/>
                <a:ext cx="3312010" cy="2308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900" b="1"/>
                  <a:t>Выбросы </a:t>
                </a:r>
                <a:r>
                  <a:rPr lang="ru-RU" sz="900" b="1" smtClean="0"/>
                  <a:t>в атмосферу ЗВ </a:t>
                </a:r>
                <a:r>
                  <a:rPr lang="ru-RU" sz="900" b="1" dirty="0" smtClean="0"/>
                  <a:t>от стационарных источников</a:t>
                </a:r>
                <a:r>
                  <a:rPr lang="ru-RU" sz="900" b="1" dirty="0"/>
                  <a:t>, млн </a:t>
                </a:r>
                <a:r>
                  <a:rPr lang="ru-RU" sz="900" dirty="0"/>
                  <a:t>т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60151" y="2729123"/>
                <a:ext cx="3878679" cy="153888"/>
              </a:xfrm>
              <a:prstGeom prst="rect">
                <a:avLst/>
              </a:prstGeom>
              <a:grpFill/>
            </p:spPr>
            <p:txBody>
              <a:bodyPr wrap="square" tIns="0" bIns="0" rtlCol="0">
                <a:spAutoFit/>
              </a:bodyPr>
              <a:lstStyle/>
              <a:p>
                <a:pPr algn="ctr"/>
                <a:r>
                  <a:rPr lang="ru-RU" sz="1000" b="1" dirty="0"/>
                  <a:t>Образование отходов производства и потребления, </a:t>
                </a:r>
                <a:r>
                  <a:rPr lang="ru-RU" sz="1000" b="1" dirty="0" err="1" smtClean="0"/>
                  <a:t>млрд</a:t>
                </a:r>
                <a:r>
                  <a:rPr lang="ru-RU" sz="1000" b="1" dirty="0" smtClean="0"/>
                  <a:t> </a:t>
                </a:r>
                <a:r>
                  <a:rPr lang="ru-RU" sz="1000" b="1" dirty="0"/>
                  <a:t>т</a:t>
                </a:r>
              </a:p>
            </p:txBody>
          </p:sp>
          <p:grpSp>
            <p:nvGrpSpPr>
              <p:cNvPr id="81" name="Группа 80"/>
              <p:cNvGrpSpPr/>
              <p:nvPr/>
            </p:nvGrpSpPr>
            <p:grpSpPr>
              <a:xfrm>
                <a:off x="147154" y="3344396"/>
                <a:ext cx="3891645" cy="625244"/>
                <a:chOff x="147154" y="3180620"/>
                <a:chExt cx="3891645" cy="625244"/>
              </a:xfrm>
              <a:grpFill/>
            </p:grpSpPr>
            <p:graphicFrame>
              <p:nvGraphicFramePr>
                <p:cNvPr id="13" name="Диаграмма 12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="" xmlns:p14="http://schemas.microsoft.com/office/powerpoint/2010/main" val="834147933"/>
                    </p:ext>
                  </p:extLst>
                </p:nvPr>
              </p:nvGraphicFramePr>
              <p:xfrm>
                <a:off x="683156" y="3293385"/>
                <a:ext cx="2907197" cy="512479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1"/>
                </a:graphicData>
              </a:graphic>
            </p:graphicFrame>
            <p:sp>
              <p:nvSpPr>
                <p:cNvPr id="28" name="Прямоугольник 27"/>
                <p:cNvSpPr/>
                <p:nvPr/>
              </p:nvSpPr>
              <p:spPr>
                <a:xfrm>
                  <a:off x="3472132" y="3337791"/>
                  <a:ext cx="566667" cy="46166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ru-RU" b="1" dirty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23</a:t>
                  </a:r>
                  <a:endParaRPr lang="en-US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lang="ru-RU" sz="1200" b="1" dirty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млрд т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147154" y="3180620"/>
                  <a:ext cx="3885113" cy="153888"/>
                </a:xfrm>
                <a:prstGeom prst="rect">
                  <a:avLst/>
                </a:prstGeom>
                <a:grpFill/>
              </p:spPr>
              <p:txBody>
                <a:bodyPr wrap="square" tIns="0" bIns="0" rtlCol="0">
                  <a:spAutoFit/>
                </a:bodyPr>
                <a:lstStyle/>
                <a:p>
                  <a:pPr algn="ctr"/>
                  <a:r>
                    <a:rPr lang="ru-RU" sz="1000" b="1" dirty="0"/>
                    <a:t>Выбросы парниковых газов, млрд т СО2-экв</a:t>
                  </a:r>
                </a:p>
              </p:txBody>
            </p:sp>
          </p:grpSp>
          <p:grpSp>
            <p:nvGrpSpPr>
              <p:cNvPr id="80" name="Группа 79"/>
              <p:cNvGrpSpPr/>
              <p:nvPr/>
            </p:nvGrpSpPr>
            <p:grpSpPr>
              <a:xfrm>
                <a:off x="160152" y="3961833"/>
                <a:ext cx="3878678" cy="965863"/>
                <a:chOff x="132856" y="3784409"/>
                <a:chExt cx="3878678" cy="965863"/>
              </a:xfrm>
              <a:grpFill/>
            </p:grpSpPr>
            <p:graphicFrame>
              <p:nvGraphicFramePr>
                <p:cNvPr id="29" name="Диаграмма 28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="" xmlns:p14="http://schemas.microsoft.com/office/powerpoint/2010/main" val="3771987785"/>
                    </p:ext>
                  </p:extLst>
                </p:nvPr>
              </p:nvGraphicFramePr>
              <p:xfrm>
                <a:off x="690846" y="3915033"/>
                <a:ext cx="2893041" cy="53370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2"/>
                </a:graphicData>
              </a:graphic>
            </p:graphicFrame>
            <p:sp>
              <p:nvSpPr>
                <p:cNvPr id="30" name="Прямоугольник 29"/>
                <p:cNvSpPr/>
                <p:nvPr/>
              </p:nvSpPr>
              <p:spPr>
                <a:xfrm>
                  <a:off x="3438014" y="3919275"/>
                  <a:ext cx="573519" cy="830997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ru-RU" b="1" dirty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510</a:t>
                  </a:r>
                  <a:endParaRPr lang="en-US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lang="ru-RU" sz="1200" b="1" dirty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тыс </a:t>
                  </a:r>
                  <a:r>
                    <a:rPr lang="ru-RU" sz="1200" b="1" dirty="0" smtClean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га</a:t>
                  </a:r>
                </a:p>
                <a:p>
                  <a:pPr algn="ctr"/>
                  <a:endParaRPr lang="ru-RU" sz="1200" b="1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algn="ctr"/>
                  <a:endParaRPr lang="ru-RU" sz="1200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32856" y="3784409"/>
                  <a:ext cx="3878678" cy="153888"/>
                </a:xfrm>
                <a:prstGeom prst="rect">
                  <a:avLst/>
                </a:prstGeom>
                <a:grpFill/>
              </p:spPr>
              <p:txBody>
                <a:bodyPr wrap="square" tIns="0" bIns="0" rtlCol="0">
                  <a:spAutoFit/>
                </a:bodyPr>
                <a:lstStyle/>
                <a:p>
                  <a:pPr algn="ctr"/>
                  <a:r>
                    <a:rPr lang="ru-RU" sz="1000" b="1" dirty="0"/>
                    <a:t>Гибель лесов от пожаров, тыс  га</a:t>
                  </a:r>
                </a:p>
              </p:txBody>
            </p:sp>
          </p:grpSp>
          <p:sp>
            <p:nvSpPr>
              <p:cNvPr id="39" name="Прямоугольник 38"/>
              <p:cNvSpPr/>
              <p:nvPr/>
            </p:nvSpPr>
            <p:spPr>
              <a:xfrm>
                <a:off x="3465310" y="1658371"/>
                <a:ext cx="573519" cy="610464"/>
              </a:xfrm>
              <a:prstGeom prst="rect">
                <a:avLst/>
              </a:prstGeom>
              <a:grpFill/>
            </p:spPr>
            <p:txBody>
              <a:bodyPr wrap="none" lIns="0" tIns="0" rIns="0" bIns="0">
                <a:noAutofit/>
              </a:bodyPr>
              <a:lstStyle/>
              <a:p>
                <a:pPr algn="ctr"/>
                <a:r>
                  <a:rPr lang="ru-RU" b="1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138</a:t>
                </a:r>
                <a:endParaRPr lang="en-US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r>
                  <a:rPr lang="ru-RU" sz="1200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млн </a:t>
                </a:r>
                <a:r>
                  <a:rPr lang="ru-RU" sz="1200" b="1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т</a:t>
                </a:r>
              </a:p>
              <a:p>
                <a:pPr algn="ctr"/>
                <a:endParaRPr lang="ru-RU" sz="1200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endParaRPr lang="ru-RU" sz="1200" b="1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endParaRPr lang="ru-RU" sz="1200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  <p:grpSp>
            <p:nvGrpSpPr>
              <p:cNvPr id="73" name="Группа 72"/>
              <p:cNvGrpSpPr/>
              <p:nvPr/>
            </p:nvGrpSpPr>
            <p:grpSpPr>
              <a:xfrm>
                <a:off x="169142" y="5222012"/>
                <a:ext cx="3869687" cy="668696"/>
                <a:chOff x="135004" y="5842934"/>
                <a:chExt cx="3869687" cy="668696"/>
              </a:xfrm>
              <a:grpFill/>
            </p:grpSpPr>
            <p:graphicFrame>
              <p:nvGraphicFramePr>
                <p:cNvPr id="15" name="Диаграмма 14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="" xmlns:p14="http://schemas.microsoft.com/office/powerpoint/2010/main" val="2338646750"/>
                    </p:ext>
                  </p:extLst>
                </p:nvPr>
              </p:nvGraphicFramePr>
              <p:xfrm>
                <a:off x="734864" y="5868756"/>
                <a:ext cx="2761684" cy="64287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3"/>
                </a:graphicData>
              </a:graphic>
            </p:graphicFrame>
            <p:sp>
              <p:nvSpPr>
                <p:cNvPr id="38" name="TextBox 37"/>
                <p:cNvSpPr txBox="1"/>
                <p:nvPr/>
              </p:nvSpPr>
              <p:spPr>
                <a:xfrm>
                  <a:off x="135004" y="5842934"/>
                  <a:ext cx="3869687" cy="190240"/>
                </a:xfrm>
                <a:prstGeom prst="rect">
                  <a:avLst/>
                </a:prstGeom>
                <a:grpFill/>
              </p:spPr>
              <p:txBody>
                <a:bodyPr wrap="square" tIns="18000" bIns="18000" rtlCol="0">
                  <a:spAutoFit/>
                </a:bodyPr>
                <a:lstStyle/>
                <a:p>
                  <a:pPr algn="ctr"/>
                  <a:r>
                    <a:rPr lang="ru-RU" sz="1000" b="1" dirty="0"/>
                    <a:t>Энергоемкость ВВП, </a:t>
                  </a:r>
                  <a:r>
                    <a:rPr lang="ru-RU" sz="1000" b="1" dirty="0" err="1"/>
                    <a:t>кгут</a:t>
                  </a:r>
                  <a:r>
                    <a:rPr lang="ru-RU" sz="1000" b="1" dirty="0"/>
                    <a:t>/тыс.руб.2008</a:t>
                  </a:r>
                  <a:r>
                    <a:rPr lang="en-US" sz="1000" b="1" dirty="0"/>
                    <a:t> </a:t>
                  </a:r>
                  <a:r>
                    <a:rPr lang="ru-RU" sz="1000" b="1" dirty="0"/>
                    <a:t>г</a:t>
                  </a:r>
                  <a:r>
                    <a:rPr lang="en-US" sz="1000" b="1" dirty="0"/>
                    <a:t>.</a:t>
                  </a:r>
                  <a:endParaRPr lang="ru-RU" sz="1000" b="1" dirty="0"/>
                </a:p>
              </p:txBody>
            </p:sp>
          </p:grpSp>
          <p:grpSp>
            <p:nvGrpSpPr>
              <p:cNvPr id="72" name="Группа 71"/>
              <p:cNvGrpSpPr/>
              <p:nvPr/>
            </p:nvGrpSpPr>
            <p:grpSpPr>
              <a:xfrm>
                <a:off x="166524" y="5854560"/>
                <a:ext cx="3872306" cy="869141"/>
                <a:chOff x="192952" y="4379588"/>
                <a:chExt cx="3872306" cy="767026"/>
              </a:xfrm>
              <a:grpFill/>
            </p:grpSpPr>
            <p:graphicFrame>
              <p:nvGraphicFramePr>
                <p:cNvPr id="46" name="Диаграмма 45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="" xmlns:p14="http://schemas.microsoft.com/office/powerpoint/2010/main" val="1367398321"/>
                    </p:ext>
                  </p:extLst>
                </p:nvPr>
              </p:nvGraphicFramePr>
              <p:xfrm>
                <a:off x="657046" y="4559713"/>
                <a:ext cx="2953269" cy="58690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4"/>
                </a:graphicData>
              </a:graphic>
            </p:graphicFrame>
            <p:sp>
              <p:nvSpPr>
                <p:cNvPr id="47" name="TextBox 46"/>
                <p:cNvSpPr txBox="1"/>
                <p:nvPr/>
              </p:nvSpPr>
              <p:spPr>
                <a:xfrm>
                  <a:off x="192952" y="4399620"/>
                  <a:ext cx="3872306" cy="183929"/>
                </a:xfrm>
                <a:prstGeom prst="rect">
                  <a:avLst/>
                </a:prstGeom>
                <a:grpFill/>
              </p:spPr>
              <p:txBody>
                <a:bodyPr wrap="square" tIns="36000" bIns="18000" rtlCol="0">
                  <a:spAutoFit/>
                </a:bodyPr>
                <a:lstStyle/>
                <a:p>
                  <a:pPr algn="ctr"/>
                  <a:r>
                    <a:rPr lang="ru-RU" sz="1000" b="1" dirty="0" smtClean="0"/>
                    <a:t>Доля выработки электроэнергии на НВИЭ</a:t>
                  </a:r>
                  <a:endParaRPr lang="ru-RU" sz="1000" b="1" dirty="0"/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>
                  <a:off x="3476953" y="4379588"/>
                  <a:ext cx="588304" cy="658669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1700" b="1" dirty="0" smtClean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5,7</a:t>
                  </a:r>
                  <a:endParaRPr lang="en-US" sz="1700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lang="ru-RU" sz="1050" b="1" dirty="0" smtClean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млрд </a:t>
                  </a:r>
                </a:p>
                <a:p>
                  <a:pPr algn="ctr"/>
                  <a:r>
                    <a:rPr lang="ru-RU" sz="1050" b="1" dirty="0" smtClean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КВтч</a:t>
                  </a:r>
                </a:p>
                <a:p>
                  <a:pPr algn="ctr"/>
                  <a:endParaRPr lang="ru-RU" sz="1050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71" name="Группа 70"/>
              <p:cNvGrpSpPr/>
              <p:nvPr/>
            </p:nvGrpSpPr>
            <p:grpSpPr>
              <a:xfrm>
                <a:off x="166523" y="4599685"/>
                <a:ext cx="3872306" cy="783558"/>
                <a:chOff x="143562" y="5101288"/>
                <a:chExt cx="3872306" cy="783558"/>
              </a:xfrm>
              <a:grpFill/>
            </p:grpSpPr>
            <p:graphicFrame>
              <p:nvGraphicFramePr>
                <p:cNvPr id="65" name="Диаграмма 64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="" xmlns:p14="http://schemas.microsoft.com/office/powerpoint/2010/main" val="3478952012"/>
                    </p:ext>
                  </p:extLst>
                </p:nvPr>
              </p:nvGraphicFramePr>
              <p:xfrm>
                <a:off x="722389" y="5233037"/>
                <a:ext cx="2785956" cy="50253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5"/>
                </a:graphicData>
              </a:graphic>
            </p:graphicFrame>
            <p:pic>
              <p:nvPicPr>
                <p:cNvPr id="1035" name="Picture 11" descr="Картинки по запросу axe pictogram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761" y="5203334"/>
                  <a:ext cx="591983" cy="532241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  <p:sp>
              <p:nvSpPr>
                <p:cNvPr id="52" name="Прямоугольник 51"/>
                <p:cNvSpPr/>
                <p:nvPr/>
              </p:nvSpPr>
              <p:spPr>
                <a:xfrm>
                  <a:off x="3435815" y="5238515"/>
                  <a:ext cx="580053" cy="646331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ru-RU" b="1" dirty="0" smtClean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9,9</a:t>
                  </a:r>
                  <a:endParaRPr lang="en-US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lang="ru-RU" sz="1200" b="1" dirty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млн </a:t>
                  </a:r>
                  <a:r>
                    <a:rPr lang="ru-RU" sz="1200" b="1" dirty="0" smtClean="0">
                      <a:ln w="10160">
                        <a:solidFill>
                          <a:schemeClr val="bg1"/>
                        </a:solidFill>
                        <a:prstDash val="solid"/>
                      </a:ln>
                      <a:solidFill>
                        <a:schemeClr val="bg1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Га</a:t>
                  </a:r>
                </a:p>
                <a:p>
                  <a:pPr algn="ctr"/>
                  <a:endParaRPr lang="ru-RU" sz="1200" b="1" dirty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143562" y="5101288"/>
                  <a:ext cx="3872306" cy="153888"/>
                </a:xfrm>
                <a:prstGeom prst="rect">
                  <a:avLst/>
                </a:prstGeom>
                <a:grpFill/>
              </p:spPr>
              <p:txBody>
                <a:bodyPr wrap="square" tIns="0" bIns="0" rtlCol="0">
                  <a:spAutoFit/>
                </a:bodyPr>
                <a:lstStyle/>
                <a:p>
                  <a:pPr algn="ctr"/>
                  <a:r>
                    <a:rPr lang="ru-RU" sz="1000" b="1" dirty="0" smtClean="0"/>
                    <a:t>Площадь сплошных </a:t>
                  </a:r>
                  <a:r>
                    <a:rPr lang="ru-RU" sz="1000" b="1" dirty="0"/>
                    <a:t>р</a:t>
                  </a:r>
                  <a:r>
                    <a:rPr lang="ru-RU" sz="1000" b="1" dirty="0" smtClean="0"/>
                    <a:t>убок лесов, тыс. га</a:t>
                  </a:r>
                  <a:endParaRPr lang="ru-RU" sz="1000" b="1" dirty="0"/>
                </a:p>
              </p:txBody>
            </p:sp>
          </p:grpSp>
          <p:sp>
            <p:nvSpPr>
              <p:cNvPr id="84" name="Прямоугольник 83"/>
              <p:cNvSpPr/>
              <p:nvPr/>
            </p:nvSpPr>
            <p:spPr>
              <a:xfrm>
                <a:off x="3453076" y="5310351"/>
                <a:ext cx="585754" cy="553998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sz="1200" dirty="0" smtClean="0">
                    <a:ln w="0"/>
                    <a:gradFill>
                      <a:gsLst>
                        <a:gs pos="0">
                          <a:schemeClr val="accent5">
                            <a:lumMod val="50000"/>
                          </a:schemeClr>
                        </a:gs>
                        <a:gs pos="50000">
                          <a:schemeClr val="accent5"/>
                        </a:gs>
                        <a:gs pos="100000">
                          <a:schemeClr val="accent5">
                            <a:lumMod val="60000"/>
                            <a:lumOff val="40000"/>
                          </a:schemeClr>
                        </a:gs>
                      </a:gsLst>
                      <a:lin ang="5400000"/>
                    </a:gradFill>
                    <a:effectLst>
                      <a:reflection blurRad="6350" stA="53000" endA="300" endPos="35500" dir="5400000" sy="-90000" algn="bl" rotWithShape="0"/>
                    </a:effectLst>
                  </a:rPr>
                  <a:t> </a:t>
                </a:r>
              </a:p>
              <a:p>
                <a:pPr algn="ctr"/>
                <a:endParaRPr lang="ru-RU" sz="1200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</a:endParaRPr>
              </a:p>
              <a:p>
                <a:pPr algn="ctr"/>
                <a:endParaRPr lang="ru-RU" sz="1200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</a:endParaRPr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444837" y="6446700"/>
                <a:ext cx="593992" cy="276999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sz="900" b="1" dirty="0">
                    <a:ln w="0"/>
                    <a:solidFill>
                      <a:schemeClr val="bg1"/>
                    </a:solidFill>
                  </a:rPr>
                  <a:t>в </a:t>
                </a:r>
                <a:r>
                  <a:rPr lang="ru-RU" sz="900" b="1" dirty="0" smtClean="0">
                    <a:ln w="0"/>
                    <a:solidFill>
                      <a:schemeClr val="bg1"/>
                    </a:solidFill>
                  </a:rPr>
                  <a:t>2006-2015 </a:t>
                </a:r>
                <a:r>
                  <a:rPr lang="ru-RU" sz="900" b="1" dirty="0">
                    <a:ln w="0"/>
                    <a:solidFill>
                      <a:schemeClr val="bg1"/>
                    </a:solidFill>
                  </a:rPr>
                  <a:t>гг.</a:t>
                </a:r>
                <a:endParaRPr lang="ru-RU" sz="525" b="1" dirty="0">
                  <a:ln w="0"/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60151" y="2138938"/>
                <a:ext cx="3878648" cy="153888"/>
              </a:xfrm>
              <a:prstGeom prst="rect">
                <a:avLst/>
              </a:prstGeom>
              <a:grpFill/>
            </p:spPr>
            <p:txBody>
              <a:bodyPr wrap="square" tIns="0" bIns="0" rtlCol="0">
                <a:spAutoFit/>
              </a:bodyPr>
              <a:lstStyle/>
              <a:p>
                <a:pPr algn="ctr"/>
                <a:r>
                  <a:rPr lang="ru-RU" sz="1000" b="1" dirty="0"/>
                  <a:t>Сброс загрязненных сточных </a:t>
                </a:r>
                <a:r>
                  <a:rPr lang="ru-RU" sz="1000" b="1" dirty="0" smtClean="0"/>
                  <a:t>вод, </a:t>
                </a:r>
                <a:r>
                  <a:rPr lang="ru-RU" sz="1000" b="1" dirty="0" err="1" smtClean="0"/>
                  <a:t>млрд</a:t>
                </a:r>
                <a:r>
                  <a:rPr lang="ru-RU" sz="1000" b="1" dirty="0" smtClean="0"/>
                  <a:t> </a:t>
                </a:r>
                <a:r>
                  <a:rPr lang="ru-RU" sz="1000" b="1" dirty="0"/>
                  <a:t>м3</a:t>
                </a:r>
              </a:p>
            </p:txBody>
          </p:sp>
          <p:sp>
            <p:nvSpPr>
              <p:cNvPr id="87" name="Прямоугольник 86"/>
              <p:cNvSpPr/>
              <p:nvPr/>
            </p:nvSpPr>
            <p:spPr>
              <a:xfrm>
                <a:off x="3440423" y="471513"/>
                <a:ext cx="598376" cy="542456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sz="1000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itchFamily="34" charset="0"/>
                    <a:cs typeface="Aharoni" pitchFamily="2" charset="-79"/>
                  </a:rPr>
                  <a:t>Всего  2006-</a:t>
                </a:r>
              </a:p>
              <a:p>
                <a:pPr algn="ctr"/>
                <a:r>
                  <a:rPr lang="ru-RU" sz="1000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itchFamily="34" charset="0"/>
                    <a:cs typeface="Aharoni" pitchFamily="2" charset="-79"/>
                  </a:rPr>
                  <a:t>2015 </a:t>
                </a:r>
                <a:r>
                  <a:rPr lang="ru-RU" sz="1000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itchFamily="34" charset="0"/>
                    <a:cs typeface="Aharoni" pitchFamily="2" charset="-79"/>
                  </a:rPr>
                  <a:t>гг</a:t>
                </a:r>
                <a:r>
                  <a:rPr lang="ru-RU" sz="1000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itchFamily="34" charset="0"/>
                    <a:cs typeface="Aharoni" pitchFamily="2" charset="-79"/>
                  </a:rPr>
                  <a:t>.</a:t>
                </a:r>
                <a:endParaRPr lang="tr-TR" sz="10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itchFamily="34" charset="0"/>
                  <a:cs typeface="Aharoni" pitchFamily="2" charset="-79"/>
                </a:endParaRPr>
              </a:p>
              <a:p>
                <a:pPr algn="ctr"/>
                <a:endParaRPr lang="ru-RU" sz="525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8" name="Прямоугольник 87"/>
              <p:cNvSpPr/>
              <p:nvPr/>
            </p:nvSpPr>
            <p:spPr>
              <a:xfrm>
                <a:off x="147123" y="474237"/>
                <a:ext cx="613392" cy="283906"/>
              </a:xfrm>
              <a:prstGeom prst="rect">
                <a:avLst/>
              </a:prstGeom>
              <a:grpFill/>
            </p:spPr>
            <p:txBody>
              <a:bodyPr wrap="square" lIns="0" tIns="72000" rIns="0" bIns="72000">
                <a:spAutoFit/>
              </a:bodyPr>
              <a:lstStyle/>
              <a:p>
                <a:pPr algn="ctr"/>
                <a:r>
                  <a:rPr lang="ru-RU" sz="9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Годы</a:t>
                </a:r>
                <a:endParaRPr lang="ru-RU" sz="525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47153" y="1534665"/>
                <a:ext cx="3527472" cy="190240"/>
              </a:xfrm>
              <a:prstGeom prst="rect">
                <a:avLst/>
              </a:prstGeom>
              <a:grpFill/>
            </p:spPr>
            <p:txBody>
              <a:bodyPr wrap="square" tIns="36000" bIns="0" rtlCol="0">
                <a:spAutoFit/>
              </a:bodyPr>
              <a:lstStyle/>
              <a:p>
                <a:r>
                  <a:rPr lang="ru-RU" sz="1000" b="1"/>
                  <a:t>Выбросы </a:t>
                </a:r>
                <a:r>
                  <a:rPr lang="ru-RU" sz="1000" b="1" smtClean="0"/>
                  <a:t>в атмосферу ЗВ </a:t>
                </a:r>
                <a:r>
                  <a:rPr lang="ru-RU" sz="1000" b="1" dirty="0" smtClean="0"/>
                  <a:t>от </a:t>
                </a:r>
                <a:r>
                  <a:rPr lang="ru-RU" sz="1000" b="1" dirty="0"/>
                  <a:t>передвижных источников, млн т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3465310" y="2868879"/>
                <a:ext cx="573987" cy="646331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b="1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43</a:t>
                </a:r>
                <a:endParaRPr lang="en-US" b="1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algn="ctr"/>
                <a:r>
                  <a:rPr lang="ru-RU" sz="1200" b="1" dirty="0" smtClean="0">
                    <a:ln w="1016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млрд т</a:t>
                </a:r>
              </a:p>
              <a:p>
                <a:pPr algn="ctr"/>
                <a:endParaRPr lang="ru-RU" sz="1200" b="1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4933" y="2135766"/>
              <a:ext cx="565643" cy="443904"/>
            </a:xfrm>
            <a:prstGeom prst="rect">
              <a:avLst/>
            </a:prstGeom>
            <a:grpFill/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2373" y="5905102"/>
              <a:ext cx="596617" cy="666197"/>
            </a:xfrm>
            <a:prstGeom prst="rect">
              <a:avLst/>
            </a:prstGeom>
            <a:grpFill/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2251" y="3341947"/>
              <a:ext cx="571141" cy="475606"/>
            </a:xfrm>
            <a:prstGeom prst="rect">
              <a:avLst/>
            </a:prstGeom>
            <a:grpFill/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5791" y="1580370"/>
              <a:ext cx="593956" cy="403363"/>
            </a:xfrm>
            <a:prstGeom prst="rect">
              <a:avLst/>
            </a:prstGeom>
            <a:grpFill/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45791" y="847425"/>
              <a:ext cx="616115" cy="535987"/>
            </a:xfrm>
            <a:prstGeom prst="rect">
              <a:avLst/>
            </a:prstGeom>
            <a:grpFill/>
          </p:spPr>
        </p:pic>
      </p:grpSp>
      <p:grpSp>
        <p:nvGrpSpPr>
          <p:cNvPr id="14" name="Группа 13"/>
          <p:cNvGrpSpPr/>
          <p:nvPr/>
        </p:nvGrpSpPr>
        <p:grpSpPr>
          <a:xfrm>
            <a:off x="4334040" y="2344661"/>
            <a:ext cx="4509562" cy="1128461"/>
            <a:chOff x="4334040" y="486671"/>
            <a:chExt cx="4509562" cy="1128461"/>
          </a:xfrm>
          <a:solidFill>
            <a:schemeClr val="accent2">
              <a:lumMod val="60000"/>
              <a:lumOff val="40000"/>
            </a:schemeClr>
          </a:solidFill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2" cstate="print"/>
            <a:srcRect l="-6982" r="-8028"/>
            <a:stretch/>
          </p:blipFill>
          <p:spPr>
            <a:xfrm>
              <a:off x="6392502" y="709552"/>
              <a:ext cx="2451100" cy="893455"/>
            </a:xfrm>
            <a:prstGeom prst="rect">
              <a:avLst/>
            </a:prstGeom>
            <a:grpFill/>
          </p:spPr>
        </p:pic>
        <p:graphicFrame>
          <p:nvGraphicFramePr>
            <p:cNvPr id="95" name="Диаграмма 94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3793398921"/>
                </p:ext>
              </p:extLst>
            </p:nvPr>
          </p:nvGraphicFramePr>
          <p:xfrm>
            <a:off x="4336671" y="681562"/>
            <a:ext cx="2103321" cy="9335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3"/>
            </a:graphicData>
          </a:graphic>
        </p:graphicFrame>
        <p:sp>
          <p:nvSpPr>
            <p:cNvPr id="61" name="TextBox 60"/>
            <p:cNvSpPr txBox="1"/>
            <p:nvPr/>
          </p:nvSpPr>
          <p:spPr>
            <a:xfrm>
              <a:off x="4334040" y="486671"/>
              <a:ext cx="4509562" cy="221018"/>
            </a:xfrm>
            <a:prstGeom prst="rect">
              <a:avLst/>
            </a:prstGeom>
            <a:grpFill/>
          </p:spPr>
          <p:txBody>
            <a:bodyPr wrap="square" tIns="36000" rtlCol="0">
              <a:spAutoFit/>
            </a:bodyPr>
            <a:lstStyle/>
            <a:p>
              <a:pPr algn="ctr"/>
              <a:r>
                <a:rPr lang="ru-RU" sz="900" b="1" dirty="0" smtClean="0"/>
                <a:t>Изменения средней по Российской Федерации среднегодовой температуры воздуха</a:t>
              </a:r>
              <a:endParaRPr lang="ru-RU" sz="900" b="1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337473" y="4435473"/>
            <a:ext cx="4506129" cy="1117552"/>
            <a:chOff x="4330936" y="1618846"/>
            <a:chExt cx="4512654" cy="1117552"/>
          </a:xfrm>
          <a:solidFill>
            <a:schemeClr val="accent2">
              <a:lumMod val="60000"/>
              <a:lumOff val="40000"/>
            </a:schemeClr>
          </a:solidFill>
        </p:grpSpPr>
        <p:graphicFrame>
          <p:nvGraphicFramePr>
            <p:cNvPr id="89" name="Диаграмма 88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806766800"/>
                </p:ext>
              </p:extLst>
            </p:nvPr>
          </p:nvGraphicFramePr>
          <p:xfrm>
            <a:off x="6687014" y="1840197"/>
            <a:ext cx="2149187" cy="8962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4"/>
            </a:graphicData>
          </a:graphic>
        </p:graphicFrame>
        <p:graphicFrame>
          <p:nvGraphicFramePr>
            <p:cNvPr id="85" name="Диаграмма 84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3881786607"/>
                </p:ext>
              </p:extLst>
            </p:nvPr>
          </p:nvGraphicFramePr>
          <p:xfrm>
            <a:off x="4330936" y="1802096"/>
            <a:ext cx="2356078" cy="9343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5"/>
            </a:graphicData>
          </a:graphic>
        </p:graphicFrame>
        <p:sp>
          <p:nvSpPr>
            <p:cNvPr id="92" name="TextBox 91"/>
            <p:cNvSpPr txBox="1"/>
            <p:nvPr/>
          </p:nvSpPr>
          <p:spPr>
            <a:xfrm>
              <a:off x="4529854" y="1834011"/>
              <a:ext cx="1094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/>
                <a:t>Дальневосточный леопард</a:t>
              </a:r>
              <a:endParaRPr lang="ru-RU" sz="900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761951" y="1820844"/>
              <a:ext cx="109485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/>
                <a:t>Амурский тигр</a:t>
              </a:r>
              <a:endParaRPr lang="ru-RU" sz="900" dirty="0"/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548138" y="2097858"/>
              <a:ext cx="621658" cy="312452"/>
            </a:xfrm>
            <a:prstGeom prst="rect">
              <a:avLst/>
            </a:prstGeom>
            <a:grpFill/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80615" y="2224656"/>
              <a:ext cx="607885" cy="321732"/>
            </a:xfrm>
            <a:prstGeom prst="rect">
              <a:avLst/>
            </a:prstGeom>
            <a:grpFill/>
          </p:spPr>
        </p:pic>
        <p:sp>
          <p:nvSpPr>
            <p:cNvPr id="78" name="TextBox 77"/>
            <p:cNvSpPr txBox="1"/>
            <p:nvPr/>
          </p:nvSpPr>
          <p:spPr>
            <a:xfrm>
              <a:off x="4330936" y="1618846"/>
              <a:ext cx="4512654" cy="226591"/>
            </a:xfrm>
            <a:prstGeom prst="rect">
              <a:avLst/>
            </a:prstGeom>
            <a:grpFill/>
          </p:spPr>
          <p:txBody>
            <a:bodyPr wrap="square" tIns="36000" bIns="36000" rtlCol="0">
              <a:spAutoFit/>
            </a:bodyPr>
            <a:lstStyle/>
            <a:p>
              <a:pPr algn="ctr"/>
              <a:r>
                <a:rPr lang="ru-RU" sz="1000" b="1" dirty="0" smtClean="0"/>
                <a:t>Популяция редких и находящихся под угрозой исчезновения видов</a:t>
              </a:r>
              <a:endParaRPr lang="ru-RU" sz="1000" b="1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4337473" y="5556207"/>
            <a:ext cx="4506129" cy="1185763"/>
            <a:chOff x="4337473" y="5556207"/>
            <a:chExt cx="4506129" cy="1185763"/>
          </a:xfrm>
          <a:solidFill>
            <a:schemeClr val="accent2">
              <a:lumMod val="60000"/>
              <a:lumOff val="40000"/>
            </a:schemeClr>
          </a:solidFill>
        </p:grpSpPr>
        <p:graphicFrame>
          <p:nvGraphicFramePr>
            <p:cNvPr id="17" name="Диаграмма 16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3530818400"/>
                </p:ext>
              </p:extLst>
            </p:nvPr>
          </p:nvGraphicFramePr>
          <p:xfrm>
            <a:off x="4338862" y="5793932"/>
            <a:ext cx="3741754" cy="9480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8"/>
            </a:graphicData>
          </a:graphic>
        </p:graphicFrame>
        <p:sp>
          <p:nvSpPr>
            <p:cNvPr id="57" name="TextBox 56"/>
            <p:cNvSpPr txBox="1"/>
            <p:nvPr/>
          </p:nvSpPr>
          <p:spPr>
            <a:xfrm>
              <a:off x="4337473" y="5556207"/>
              <a:ext cx="4506129" cy="24622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smtClean="0"/>
                <a:t>Мнение населения Российской Федерации об экологической обстановке</a:t>
              </a:r>
              <a:endParaRPr lang="ru-RU" sz="1000" b="1" dirty="0"/>
            </a:p>
          </p:txBody>
        </p:sp>
        <p:pic>
          <p:nvPicPr>
            <p:cNvPr id="31" name="Рисунок 30"/>
            <p:cNvPicPr>
              <a:picLocks noChangeAspect="1"/>
            </p:cNvPicPr>
            <p:nvPr/>
          </p:nvPicPr>
          <p:blipFill rotWithShape="1">
            <a:blip r:embed="rId29" cstate="print"/>
            <a:srcRect l="-40957" t="-39232" r="-25958" b="-25090"/>
            <a:stretch/>
          </p:blipFill>
          <p:spPr>
            <a:xfrm>
              <a:off x="8077200" y="5805488"/>
              <a:ext cx="762000" cy="9358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</p:grpSp>
      <p:sp>
        <p:nvSpPr>
          <p:cNvPr id="82" name="TextBox 1"/>
          <p:cNvSpPr txBox="1"/>
          <p:nvPr/>
        </p:nvSpPr>
        <p:spPr>
          <a:xfrm rot="16200000">
            <a:off x="4363672" y="2876157"/>
            <a:ext cx="126597" cy="100480"/>
          </a:xfrm>
          <a:prstGeom prst="rect">
            <a:avLst/>
          </a:prstGeom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r-TR" sz="105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lang="tr-TR" sz="105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endParaRPr lang="ru-RU" sz="105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6483767" y="3461386"/>
            <a:ext cx="2359836" cy="970905"/>
            <a:chOff x="4861792" y="2718130"/>
            <a:chExt cx="3990872" cy="970905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4" name="TextBox 53"/>
            <p:cNvSpPr txBox="1"/>
            <p:nvPr/>
          </p:nvSpPr>
          <p:spPr>
            <a:xfrm>
              <a:off x="4861792" y="2718130"/>
              <a:ext cx="3990871" cy="249299"/>
            </a:xfrm>
            <a:prstGeom prst="rect">
              <a:avLst/>
            </a:prstGeom>
            <a:grpFill/>
          </p:spPr>
          <p:txBody>
            <a:bodyPr wrap="square" lIns="36000" tIns="0" rIns="3600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000" b="1" dirty="0" smtClean="0"/>
                <a:t>Число опасных гидрометеорологических явлений</a:t>
              </a:r>
              <a:endParaRPr lang="ru-RU" sz="1000" b="1" dirty="0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0" cstate="print"/>
            <a:srcRect b="-36945"/>
            <a:stretch/>
          </p:blipFill>
          <p:spPr>
            <a:xfrm>
              <a:off x="8077385" y="2964350"/>
              <a:ext cx="775279" cy="724685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24" name="Группа 23"/>
          <p:cNvGrpSpPr/>
          <p:nvPr/>
        </p:nvGrpSpPr>
        <p:grpSpPr>
          <a:xfrm>
            <a:off x="4323977" y="495655"/>
            <a:ext cx="4518715" cy="934150"/>
            <a:chOff x="4325609" y="3687173"/>
            <a:chExt cx="4518715" cy="934150"/>
          </a:xfrm>
          <a:solidFill>
            <a:schemeClr val="accent2">
              <a:lumMod val="60000"/>
              <a:lumOff val="40000"/>
            </a:schemeClr>
          </a:solidFill>
        </p:grpSpPr>
        <p:graphicFrame>
          <p:nvGraphicFramePr>
            <p:cNvPr id="64" name="Диаграмма 63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2522942996"/>
                </p:ext>
              </p:extLst>
            </p:nvPr>
          </p:nvGraphicFramePr>
          <p:xfrm>
            <a:off x="4332077" y="3893035"/>
            <a:ext cx="3889666" cy="7282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1"/>
            </a:graphicData>
          </a:graphic>
        </p:graphicFrame>
        <p:sp>
          <p:nvSpPr>
            <p:cNvPr id="66" name="TextBox 65"/>
            <p:cNvSpPr txBox="1"/>
            <p:nvPr/>
          </p:nvSpPr>
          <p:spPr>
            <a:xfrm>
              <a:off x="4325609" y="3687173"/>
              <a:ext cx="4518715" cy="24622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smtClean="0"/>
                <a:t>Число городов с превышением ПДК (по прежней норме формальдегида)</a:t>
              </a:r>
              <a:endParaRPr lang="ru-RU" sz="1000" b="1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4334039" y="1434074"/>
            <a:ext cx="4509375" cy="931731"/>
            <a:chOff x="4344077" y="4614463"/>
            <a:chExt cx="4509375" cy="931731"/>
          </a:xfrm>
          <a:solidFill>
            <a:schemeClr val="accent2">
              <a:lumMod val="60000"/>
              <a:lumOff val="40000"/>
            </a:schemeClr>
          </a:solidFill>
        </p:grpSpPr>
        <p:graphicFrame>
          <p:nvGraphicFramePr>
            <p:cNvPr id="68" name="Диаграмма 67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996926247"/>
                </p:ext>
              </p:extLst>
            </p:nvPr>
          </p:nvGraphicFramePr>
          <p:xfrm>
            <a:off x="4345399" y="4816477"/>
            <a:ext cx="3876343" cy="729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2"/>
            </a:graphicData>
          </a:graphic>
        </p:graphicFrame>
        <p:sp>
          <p:nvSpPr>
            <p:cNvPr id="69" name="TextBox 68"/>
            <p:cNvSpPr txBox="1"/>
            <p:nvPr/>
          </p:nvSpPr>
          <p:spPr>
            <a:xfrm>
              <a:off x="4344077" y="4614463"/>
              <a:ext cx="4509375" cy="203508"/>
            </a:xfrm>
            <a:prstGeom prst="rect">
              <a:avLst/>
            </a:prstGeom>
            <a:grpFill/>
          </p:spPr>
          <p:txBody>
            <a:bodyPr wrap="square" tIns="36000" bIns="36000" rtlCol="0">
              <a:spAutoFit/>
            </a:bodyPr>
            <a:lstStyle/>
            <a:p>
              <a:pPr algn="ctr"/>
              <a:r>
                <a:rPr lang="ru-RU" sz="850" b="1" dirty="0" smtClean="0"/>
                <a:t>Число случаев экстремально высокого и высокого загрязнения поверхностных вод суши</a:t>
              </a:r>
              <a:endParaRPr lang="ru-RU" sz="850" b="1" dirty="0"/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8080615" y="1637582"/>
            <a:ext cx="762800" cy="732968"/>
          </a:xfrm>
          <a:prstGeom prst="rect">
            <a:avLst/>
          </a:prstGeom>
        </p:spPr>
      </p:pic>
      <p:graphicFrame>
        <p:nvGraphicFramePr>
          <p:cNvPr id="91" name="Диаграмма 9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63989427"/>
              </p:ext>
            </p:extLst>
          </p:nvPr>
        </p:nvGraphicFramePr>
        <p:xfrm>
          <a:off x="4337397" y="3707605"/>
          <a:ext cx="2118487" cy="736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4337397" y="3461341"/>
            <a:ext cx="2177702" cy="2462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36000" tIns="0" rIns="3600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000" b="1" dirty="0" smtClean="0"/>
              <a:t>Доля затрат на охрану окружающей среды в ВВП</a:t>
            </a:r>
            <a:endParaRPr lang="ru-RU" sz="1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69380" y="3679181"/>
            <a:ext cx="89463" cy="8283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55" t="14034" r="18260" b="19006"/>
          <a:stretch/>
        </p:blipFill>
        <p:spPr>
          <a:xfrm>
            <a:off x="5698687" y="3755553"/>
            <a:ext cx="382201" cy="397489"/>
          </a:xfrm>
          <a:prstGeom prst="rect">
            <a:avLst/>
          </a:prstGeom>
        </p:spPr>
      </p:pic>
      <p:grpSp>
        <p:nvGrpSpPr>
          <p:cNvPr id="106" name="Группа 20"/>
          <p:cNvGrpSpPr/>
          <p:nvPr/>
        </p:nvGrpSpPr>
        <p:grpSpPr>
          <a:xfrm>
            <a:off x="238539" y="0"/>
            <a:ext cx="8697117" cy="410244"/>
            <a:chOff x="238539" y="275772"/>
            <a:chExt cx="8697117" cy="410244"/>
          </a:xfrm>
        </p:grpSpPr>
        <p:sp>
          <p:nvSpPr>
            <p:cNvPr id="107" name="Прямоугольник 2"/>
            <p:cNvSpPr/>
            <p:nvPr/>
          </p:nvSpPr>
          <p:spPr>
            <a:xfrm>
              <a:off x="609600" y="275772"/>
              <a:ext cx="7893347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5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Презентация к докладу «Об экологическом развитии России в интересах будущих поколений»</a:t>
              </a:r>
              <a:endParaRPr lang="ru-RU" sz="1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8" name="Прямая соединительная линия 5"/>
            <p:cNvCxnSpPr/>
            <p:nvPr/>
          </p:nvCxnSpPr>
          <p:spPr>
            <a:xfrm flipH="1">
              <a:off x="238539" y="680886"/>
              <a:ext cx="8697117" cy="513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0976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1216"/>
            <a:ext cx="9144000" cy="830997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Наибольший вклад в сокращение лесов в России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вносят лесные и торфяные пожары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4757196" y="1562583"/>
            <a:ext cx="46298" cy="4109012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224685" y="1498981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2"/>
          <p:cNvSpPr/>
          <p:nvPr/>
        </p:nvSpPr>
        <p:spPr>
          <a:xfrm>
            <a:off x="595086" y="0"/>
            <a:ext cx="79078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913453" y="1637171"/>
            <a:ext cx="423054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Истощение лесосырьевой базы </a:t>
            </a:r>
            <a:r>
              <a:rPr lang="ru-RU" dirty="0" smtClean="0"/>
              <a:t>на экономически доступных территориях, гибель лесов от пожаров, вредителей и болезней леса, чрезмерная их эксплуатация, деградация окружающей среды, изменение видов землепользования и неэффективное </a:t>
            </a:r>
            <a:r>
              <a:rPr lang="ru-RU" dirty="0" err="1" smtClean="0"/>
              <a:t>лесовосстановление</a:t>
            </a:r>
            <a:r>
              <a:rPr lang="ru-RU" dirty="0" smtClean="0"/>
              <a:t> несут угрозу лесным ресурсам</a:t>
            </a:r>
          </a:p>
          <a:p>
            <a:r>
              <a:rPr lang="ru-RU" dirty="0" smtClean="0"/>
              <a:t>В России ежегодно гибнет  </a:t>
            </a:r>
            <a:r>
              <a:rPr lang="ru-RU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370-760 </a:t>
            </a:r>
            <a:r>
              <a:rPr lang="ru-RU" sz="2000" dirty="0" smtClean="0"/>
              <a:t> </a:t>
            </a:r>
            <a:r>
              <a:rPr lang="ru-RU" dirty="0" smtClean="0"/>
              <a:t>тыс. га лесов, в основном, в Дальневосточном, Сибирском, Северо-Западном и Центральном федеральных округах</a:t>
            </a:r>
            <a:endParaRPr lang="en-US" dirty="0" smtClean="0"/>
          </a:p>
        </p:txBody>
      </p:sp>
      <p:grpSp>
        <p:nvGrpSpPr>
          <p:cNvPr id="25" name="Группа 16"/>
          <p:cNvGrpSpPr/>
          <p:nvPr/>
        </p:nvGrpSpPr>
        <p:grpSpPr>
          <a:xfrm>
            <a:off x="1632030" y="6204030"/>
            <a:ext cx="7511970" cy="653970"/>
            <a:chOff x="-16566" y="5954080"/>
            <a:chExt cx="9174421" cy="911768"/>
          </a:xfrm>
        </p:grpSpPr>
        <p:pic>
          <p:nvPicPr>
            <p:cNvPr id="26" name="Рисунок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27" name="Рисунок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sp>
        <p:nvSpPr>
          <p:cNvPr id="28" name="Rectangle 27"/>
          <p:cNvSpPr/>
          <p:nvPr/>
        </p:nvSpPr>
        <p:spPr>
          <a:xfrm>
            <a:off x="225706" y="1590741"/>
            <a:ext cx="446204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Суммарная площадь особо охраняемых природных территорий (ООПТ) на начало 2016 г. составила  </a:t>
            </a:r>
            <a:r>
              <a:rPr lang="ru-RU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207,5 </a:t>
            </a: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/>
              <a:t>млн</a:t>
            </a:r>
            <a:r>
              <a:rPr lang="ru-RU" dirty="0" smtClean="0"/>
              <a:t> га (с учетом морской акватории), или более  </a:t>
            </a:r>
            <a:r>
              <a:rPr lang="ru-RU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12%</a:t>
            </a:r>
            <a:r>
              <a:rPr lang="ru-RU" dirty="0" smtClean="0"/>
              <a:t> территории страны</a:t>
            </a:r>
          </a:p>
          <a:p>
            <a:pPr algn="r"/>
            <a:endParaRPr lang="ru-RU" dirty="0" smtClean="0"/>
          </a:p>
          <a:p>
            <a:pPr lvl="0" algn="r"/>
            <a:r>
              <a:rPr lang="ru-RU" dirty="0" smtClean="0"/>
              <a:t>К проблемам ООПТ можно отнести: ослабление законодательной защиты, снижение эффективности системы управления и отсутствие определения их экономической ценности</a:t>
            </a:r>
          </a:p>
          <a:p>
            <a:pPr lvl="0" algn="r"/>
            <a:r>
              <a:rPr lang="ru-RU" dirty="0" smtClean="0"/>
              <a:t>В России имеется  </a:t>
            </a:r>
            <a:r>
              <a:rPr lang="ru-RU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1</a:t>
            </a:r>
            <a:r>
              <a:rPr lang="ru-RU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dirty="0" smtClean="0"/>
              <a:t>  объектов всемирного природного наследия. </a:t>
            </a:r>
          </a:p>
          <a:p>
            <a:pPr lvl="0" algn="r"/>
            <a:r>
              <a:rPr lang="ru-RU" dirty="0" smtClean="0"/>
              <a:t>Необходимо приложить максимум усилий для их сохранения</a:t>
            </a:r>
          </a:p>
          <a:p>
            <a:pPr lvl="0" algn="r"/>
            <a:r>
              <a:rPr lang="ru-RU" dirty="0" smtClean="0"/>
              <a:t> </a:t>
            </a:r>
            <a:endParaRPr lang="en-US" dirty="0"/>
          </a:p>
        </p:txBody>
      </p:sp>
      <p:pic>
        <p:nvPicPr>
          <p:cNvPr id="13314" name="Picture 2" descr="http://golos-buryatyi.ru/wp-content/uploads/2016/06/lesnye-pozary-v-buryatyi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18539"/>
            <a:ext cx="1548118" cy="839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731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33444"/>
            <a:ext cx="9143999" cy="830997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Действующие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меры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политики:</a:t>
            </a:r>
          </a:p>
          <a:p>
            <a:pPr algn="ctr"/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опыт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применения и извлеченные </a:t>
            </a:r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уроки 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4495913" y="1717826"/>
            <a:ext cx="0" cy="4267761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572000" y="1722087"/>
            <a:ext cx="4572000" cy="55553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600" dirty="0" smtClean="0">
                <a:cs typeface="Times New Roman" panose="02020603050405020304" pitchFamily="18" charset="0"/>
              </a:rPr>
              <a:t>В России наилучшие доступные технологии (НДТ) – это механизм </a:t>
            </a:r>
            <a:r>
              <a:rPr lang="ru-RU" sz="1600" b="1" dirty="0" smtClean="0">
                <a:cs typeface="Times New Roman" panose="02020603050405020304" pitchFamily="18" charset="0"/>
              </a:rPr>
              <a:t>не только экологического регулирования, но и промышленной политики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600" dirty="0" smtClean="0">
                <a:cs typeface="Times New Roman" panose="02020603050405020304" pitchFamily="18" charset="0"/>
              </a:rPr>
              <a:t>Только небольшая часть задуманных мероприятий вошла в программы ликвидации накопленного экологического ущерба. </a:t>
            </a:r>
          </a:p>
          <a:p>
            <a:pPr>
              <a:spcBef>
                <a:spcPts val="600"/>
              </a:spcBef>
            </a:pPr>
            <a:r>
              <a:rPr lang="en-US" sz="1600" b="1" dirty="0" err="1" smtClean="0">
                <a:cs typeface="Times New Roman" panose="02020603050405020304" pitchFamily="18" charset="0"/>
              </a:rPr>
              <a:t>Задача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снижения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энергоемкости</a:t>
            </a:r>
            <a:r>
              <a:rPr lang="en-US" sz="1600" b="1" dirty="0" smtClean="0">
                <a:cs typeface="Times New Roman" panose="02020603050405020304" pitchFamily="18" charset="0"/>
              </a:rPr>
              <a:t> ВВП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на</a:t>
            </a:r>
            <a:r>
              <a:rPr lang="en-US" sz="1600" b="1" dirty="0" smtClean="0">
                <a:cs typeface="Times New Roman" panose="02020603050405020304" pitchFamily="18" charset="0"/>
              </a:rPr>
              <a:t> 40%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при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сложившейся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практике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будет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решена</a:t>
            </a:r>
            <a:r>
              <a:rPr lang="ru-RU" sz="1600" b="1" dirty="0" smtClean="0">
                <a:cs typeface="Times New Roman" panose="02020603050405020304" pitchFamily="18" charset="0"/>
              </a:rPr>
              <a:t>,</a:t>
            </a:r>
            <a:r>
              <a:rPr lang="en-US" sz="1600" b="1" dirty="0" smtClean="0">
                <a:cs typeface="Times New Roman" panose="02020603050405020304" pitchFamily="18" charset="0"/>
              </a:rPr>
              <a:t> в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лучшем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случае</a:t>
            </a:r>
            <a:r>
              <a:rPr lang="ru-RU" sz="1600" b="1" dirty="0" smtClean="0">
                <a:cs typeface="Times New Roman" panose="02020603050405020304" pitchFamily="18" charset="0"/>
              </a:rPr>
              <a:t>,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только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наполовину</a:t>
            </a:r>
            <a:r>
              <a:rPr lang="en-US" sz="1600" dirty="0" smtClean="0"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cs typeface="Times New Roman" panose="02020603050405020304" pitchFamily="18" charset="0"/>
              </a:rPr>
              <a:t>Россия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так</a:t>
            </a:r>
            <a:r>
              <a:rPr lang="en-US" sz="1600" dirty="0" smtClean="0">
                <a:cs typeface="Times New Roman" panose="02020603050405020304" pitchFamily="18" charset="0"/>
              </a:rPr>
              <a:t> и </a:t>
            </a:r>
            <a:r>
              <a:rPr lang="en-US" sz="1600" dirty="0" err="1" smtClean="0">
                <a:cs typeface="Times New Roman" panose="02020603050405020304" pitchFamily="18" charset="0"/>
              </a:rPr>
              <a:t>осталась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cs typeface="Times New Roman" panose="02020603050405020304" pitchFamily="18" charset="0"/>
              </a:rPr>
              <a:t> 130-м </a:t>
            </a:r>
            <a:r>
              <a:rPr lang="en-US" sz="1600" dirty="0" err="1" smtClean="0">
                <a:cs typeface="Times New Roman" panose="02020603050405020304" pitchFamily="18" charset="0"/>
              </a:rPr>
              <a:t>месте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из</a:t>
            </a:r>
            <a:r>
              <a:rPr lang="en-US" sz="1600" dirty="0" smtClean="0">
                <a:cs typeface="Times New Roman" panose="02020603050405020304" pitchFamily="18" charset="0"/>
              </a:rPr>
              <a:t> 14</a:t>
            </a:r>
            <a:r>
              <a:rPr lang="ru-RU" sz="1600" dirty="0" smtClean="0">
                <a:cs typeface="Times New Roman" panose="02020603050405020304" pitchFamily="18" charset="0"/>
              </a:rPr>
              <a:t>3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стран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по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уровню</a:t>
            </a:r>
            <a:r>
              <a:rPr lang="en-US" sz="1600" dirty="0" smtClean="0">
                <a:cs typeface="Times New Roman" panose="02020603050405020304" pitchFamily="18" charset="0"/>
              </a:rPr>
              <a:t> энергоэффективности экономики</a:t>
            </a:r>
            <a:endParaRPr lang="ru-RU" sz="1600" dirty="0" smtClean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Некоторые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виды</a:t>
            </a:r>
            <a:r>
              <a:rPr lang="en-US" sz="1600" b="1" dirty="0" smtClean="0">
                <a:cs typeface="Times New Roman" panose="02020603050405020304" pitchFamily="18" charset="0"/>
              </a:rPr>
              <a:t> ВИЭ  </a:t>
            </a:r>
            <a:r>
              <a:rPr lang="en-US" sz="1600" dirty="0" smtClean="0">
                <a:cs typeface="Times New Roman" panose="02020603050405020304" pitchFamily="18" charset="0"/>
              </a:rPr>
              <a:t>(</a:t>
            </a:r>
            <a:r>
              <a:rPr lang="en-US" sz="1600" dirty="0" err="1" smtClean="0">
                <a:cs typeface="Times New Roman" panose="02020603050405020304" pitchFamily="18" charset="0"/>
              </a:rPr>
              <a:t>шахтный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метан</a:t>
            </a:r>
            <a:r>
              <a:rPr lang="en-US" sz="1600" dirty="0" smtClean="0"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cs typeface="Times New Roman" panose="02020603050405020304" pitchFamily="18" charset="0"/>
              </a:rPr>
              <a:t>геотермальные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энергоресурсы</a:t>
            </a:r>
            <a:r>
              <a:rPr lang="en-US" sz="1600" dirty="0" smtClean="0"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cs typeface="Times New Roman" panose="02020603050405020304" pitchFamily="18" charset="0"/>
              </a:rPr>
              <a:t>сжигание</a:t>
            </a:r>
            <a:r>
              <a:rPr lang="en-US" sz="1600" dirty="0" smtClean="0">
                <a:cs typeface="Times New Roman" panose="02020603050405020304" pitchFamily="18" charset="0"/>
              </a:rPr>
              <a:t> ТКО, </a:t>
            </a:r>
            <a:r>
              <a:rPr lang="en-US" sz="1600" dirty="0" err="1" smtClean="0">
                <a:cs typeface="Times New Roman" panose="02020603050405020304" pitchFamily="18" charset="0"/>
              </a:rPr>
              <a:t>микрогенерация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cs typeface="Times New Roman" panose="02020603050405020304" pitchFamily="18" charset="0"/>
              </a:rPr>
              <a:t> ВИЭ, </a:t>
            </a:r>
            <a:r>
              <a:rPr lang="en-US" sz="1600" dirty="0" err="1" smtClean="0">
                <a:cs typeface="Times New Roman" panose="02020603050405020304" pitchFamily="18" charset="0"/>
              </a:rPr>
              <a:t>производство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тепла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основе</a:t>
            </a:r>
            <a:r>
              <a:rPr lang="en-US" sz="1600" dirty="0" smtClean="0">
                <a:cs typeface="Times New Roman" panose="02020603050405020304" pitchFamily="18" charset="0"/>
              </a:rPr>
              <a:t> ВИЭ)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не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охвачены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действующим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набором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мер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cs typeface="Times New Roman" panose="02020603050405020304" pitchFamily="18" charset="0"/>
              </a:rPr>
              <a:t>поддержки</a:t>
            </a:r>
            <a:r>
              <a:rPr lang="en-US" sz="1600" b="1" dirty="0" smtClean="0"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Группа 15"/>
          <p:cNvGrpSpPr/>
          <p:nvPr/>
        </p:nvGrpSpPr>
        <p:grpSpPr>
          <a:xfrm>
            <a:off x="-16566" y="5954080"/>
            <a:ext cx="9174421" cy="911768"/>
            <a:chOff x="-16566" y="5954080"/>
            <a:chExt cx="9174421" cy="911768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472547"/>
            <a:ext cx="4352081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Органы власти субъектов РФ сталкиваются с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серьезными проблемами доступа к информации</a:t>
            </a:r>
            <a:r>
              <a:rPr kumimoji="0" lang="ru-RU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связанной с загрязнением окружающей среды. </a:t>
            </a:r>
            <a:endParaRPr kumimoji="0" lang="en-US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0" indent="4572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Важным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инструментом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реализации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государственной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экологической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политики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должны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стать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системы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сводных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расчетов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загрязнения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атмосферного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воздуха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altLang="zh-CN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0" indent="4572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endParaRPr lang="ru-RU" sz="1600" dirty="0" smtClean="0">
              <a:cs typeface="Times New Roman" panose="02020603050405020304" pitchFamily="18" charset="0"/>
            </a:endParaRPr>
          </a:p>
          <a:p>
            <a:pPr lvl="0" indent="4572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cs typeface="Times New Roman" panose="02020603050405020304" pitchFamily="18" charset="0"/>
              </a:rPr>
              <a:t>Необходимо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установить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критерии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для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предприятий</a:t>
            </a:r>
            <a:r>
              <a:rPr lang="en-US" sz="1600" dirty="0" smtClean="0"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cs typeface="Times New Roman" panose="02020603050405020304" pitchFamily="18" charset="0"/>
              </a:rPr>
              <a:t>которые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обязаны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разрабатывать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планы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мероприятий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по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уменьшению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выбросов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вредных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веществ</a:t>
            </a:r>
            <a:r>
              <a:rPr lang="en-US" b="1" dirty="0" smtClean="0">
                <a:cs typeface="Times New Roman" panose="02020603050405020304" pitchFamily="18" charset="0"/>
              </a:rPr>
              <a:t> в </a:t>
            </a:r>
            <a:r>
              <a:rPr lang="en-US" b="1" dirty="0" err="1" smtClean="0">
                <a:cs typeface="Times New Roman" panose="02020603050405020304" pitchFamily="18" charset="0"/>
              </a:rPr>
              <a:t>атмосферный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воздух</a:t>
            </a:r>
            <a:r>
              <a:rPr lang="en-US" b="1" dirty="0" smtClean="0">
                <a:cs typeface="Times New Roman" panose="02020603050405020304" pitchFamily="18" charset="0"/>
              </a:rPr>
              <a:t> в </a:t>
            </a:r>
            <a:r>
              <a:rPr lang="en-US" b="1" dirty="0" err="1" smtClean="0">
                <a:cs typeface="Times New Roman" panose="02020603050405020304" pitchFamily="18" charset="0"/>
              </a:rPr>
              <a:t>периоды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неблагоприятных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метеорологических</a:t>
            </a:r>
            <a:r>
              <a:rPr lang="en-US" b="1" dirty="0" smtClean="0"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cs typeface="Times New Roman" panose="02020603050405020304" pitchFamily="18" charset="0"/>
              </a:rPr>
              <a:t>условий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zh-CN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Прямоугольник 2"/>
          <p:cNvSpPr/>
          <p:nvPr/>
        </p:nvSpPr>
        <p:spPr>
          <a:xfrm>
            <a:off x="551543" y="0"/>
            <a:ext cx="795140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23"/>
          <p:cNvCxnSpPr/>
          <p:nvPr/>
        </p:nvCxnSpPr>
        <p:spPr>
          <a:xfrm flipH="1">
            <a:off x="224685" y="1661026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9590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46563" y="3640316"/>
            <a:ext cx="3946966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>
              <a:spcAft>
                <a:spcPts val="600"/>
              </a:spcAft>
            </a:pPr>
            <a:r>
              <a:rPr lang="ru-RU" dirty="0">
                <a:cs typeface="Times New Roman" panose="02020603050405020304" pitchFamily="18" charset="0"/>
              </a:rPr>
              <a:t>Многие крупные российские компании осуществляют масштабные программы по охране окружающей </a:t>
            </a:r>
            <a:r>
              <a:rPr lang="ru-RU" dirty="0" smtClean="0">
                <a:cs typeface="Times New Roman" panose="02020603050405020304" pitchFamily="18" charset="0"/>
              </a:rPr>
              <a:t>среды. </a:t>
            </a:r>
            <a:endParaRPr lang="ru-RU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">
              <a:spcAft>
                <a:spcPts val="600"/>
              </a:spcAft>
            </a:pP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Российскому бизнесу необходимо предпринимать и дальнейшие шаги в сторону большей экологической прозрачности своей деятельности</a:t>
            </a:r>
            <a:endParaRPr lang="ru-RU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69712" y="2050130"/>
            <a:ext cx="40742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Times New Roman" panose="02020603050405020304" pitchFamily="18" charset="0"/>
              </a:rPr>
              <a:t>В 2015 г. объем затрат на охрану окружающей среды  достиг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152 </a:t>
            </a:r>
            <a:r>
              <a:rPr lang="ru-RU" sz="2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млрд</a:t>
            </a:r>
            <a:r>
              <a:rPr lang="en-U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 </a:t>
            </a:r>
            <a:r>
              <a:rPr lang="ru-RU" dirty="0" smtClean="0">
                <a:ea typeface="Times New Roman" panose="02020603050405020304" pitchFamily="18" charset="0"/>
              </a:rPr>
              <a:t>руб. Однако в 2003-2015 гг. их доля в ВВП </a:t>
            </a:r>
            <a:r>
              <a:rPr lang="ru-RU" sz="1600" dirty="0" smtClean="0">
                <a:ea typeface="Times New Roman" panose="02020603050405020304" pitchFamily="18" charset="0"/>
              </a:rPr>
              <a:t>снизилась с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1,3%</a:t>
            </a:r>
            <a:r>
              <a:rPr lang="ru-RU" sz="2400" dirty="0" smtClean="0"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ea typeface="Times New Roman" panose="02020603050405020304" pitchFamily="18" charset="0"/>
              </a:rPr>
              <a:t>до</a:t>
            </a:r>
            <a:r>
              <a:rPr lang="ru-RU" sz="2400" dirty="0" smtClean="0"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0,7%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4067553"/>
            <a:ext cx="489609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a typeface="Times New Roman" panose="02020603050405020304" pitchFamily="18" charset="0"/>
              </a:rPr>
              <a:t>Более </a:t>
            </a:r>
            <a:r>
              <a:rPr lang="ru-RU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</a:rPr>
              <a:t>половины</a:t>
            </a:r>
            <a:r>
              <a:rPr lang="ru-RU" dirty="0" smtClean="0">
                <a:ea typeface="Times New Roman" panose="02020603050405020304" pitchFamily="18" charset="0"/>
              </a:rPr>
              <a:t> природных ресурсов и, следовательно, выбросов, сбросов и отходов прямо или косвенно производится по причине </a:t>
            </a:r>
            <a:r>
              <a:rPr lang="ru-RU" sz="2000" dirty="0" smtClean="0"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</a:rPr>
              <a:t>сырьевой ориентации</a:t>
            </a:r>
            <a:r>
              <a:rPr lang="ru-RU" sz="2000" dirty="0" smtClean="0">
                <a:ea typeface="Times New Roman" panose="02020603050405020304" pitchFamily="18" charset="0"/>
              </a:rPr>
              <a:t> </a:t>
            </a:r>
            <a:r>
              <a:rPr lang="ru-RU" dirty="0" smtClean="0">
                <a:ea typeface="Times New Roman" panose="02020603050405020304" pitchFamily="18" charset="0"/>
              </a:rPr>
              <a:t>российского экспорта</a:t>
            </a:r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-30421" y="5946232"/>
            <a:ext cx="9174421" cy="911768"/>
            <a:chOff x="-16566" y="5954080"/>
            <a:chExt cx="9174421" cy="911768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cxnSp>
        <p:nvCxnSpPr>
          <p:cNvPr id="14" name="Прямая соединительная линия 13"/>
          <p:cNvCxnSpPr/>
          <p:nvPr/>
        </p:nvCxnSpPr>
        <p:spPr>
          <a:xfrm flipH="1">
            <a:off x="224685" y="1787289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497710"/>
            <a:ext cx="9144000" cy="1138773"/>
          </a:xfrm>
          <a:prstGeom prst="rect">
            <a:avLst/>
          </a:prstGeom>
          <a:solidFill>
            <a:srgbClr val="339933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cs typeface="Times New Roman" pitchFamily="18" charset="0"/>
              </a:rPr>
              <a:t>Существующие меры государственного регулирования не обеспечивают сохранение природной среды 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в таком состоянии, в котором она сохраняла бы способность к устойчивому развитию</a:t>
            </a:r>
            <a:endParaRPr lang="en-US" sz="20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0" name="Прямоугольник 2"/>
          <p:cNvSpPr/>
          <p:nvPr/>
        </p:nvSpPr>
        <p:spPr>
          <a:xfrm>
            <a:off x="505261" y="0"/>
            <a:ext cx="800011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1926407"/>
            <a:ext cx="49192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В России загрязнение атмосферного воздуха в городах в последние годы приводит к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30-50</a:t>
            </a:r>
            <a:r>
              <a:rPr lang="ru-RU" dirty="0" smtClean="0"/>
              <a:t> тыс. случаев дополнительной смерти.</a:t>
            </a:r>
            <a:endParaRPr lang="en-US" dirty="0" smtClean="0"/>
          </a:p>
          <a:p>
            <a:pPr algn="r"/>
            <a:endParaRPr lang="ru-RU" sz="1200" dirty="0" smtClean="0"/>
          </a:p>
          <a:p>
            <a:pPr lvl="0" algn="r"/>
            <a:r>
              <a:rPr lang="ru-RU" dirty="0" smtClean="0"/>
              <a:t>Воздействие окружающей среды на здоровье наиболее явно проявляется в регионах с большим использованием угля</a:t>
            </a:r>
            <a:r>
              <a:rPr lang="en-US" dirty="0" smtClean="0"/>
              <a:t>.</a:t>
            </a:r>
            <a:endParaRPr lang="en-US" dirty="0"/>
          </a:p>
        </p:txBody>
      </p:sp>
      <p:cxnSp>
        <p:nvCxnSpPr>
          <p:cNvPr id="24" name="Прямая соединительная линия 13"/>
          <p:cNvCxnSpPr/>
          <p:nvPr/>
        </p:nvCxnSpPr>
        <p:spPr>
          <a:xfrm flipH="1" flipV="1">
            <a:off x="4965540" y="1944548"/>
            <a:ext cx="46298" cy="3692323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0459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5197"/>
            <a:ext cx="9144000" cy="830997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предупреждения</a:t>
            </a:r>
            <a:r>
              <a:rPr lang="en-US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природных</a:t>
            </a:r>
            <a:r>
              <a:rPr lang="en-US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техногенных</a:t>
            </a:r>
            <a:r>
              <a:rPr lang="en-US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угроз</a:t>
            </a:r>
            <a:r>
              <a:rPr lang="en-US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экологической</a:t>
            </a:r>
            <a:r>
              <a:rPr lang="en-US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en-US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ru-RU" sz="24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7795" y="1443540"/>
            <a:ext cx="8866206" cy="5172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Усилить контроль над размещением на территории страны экологически опасных производств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Инициировать межгосударственные экологические соглашения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Совершенствовать меры международного сотрудничества по предотвращению распространения трансграничных пожаров на территорию РФ, миграции на территорию РФ вредных организмов и возбудителей заболеваний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Улучшать правоприменительную практику в сфере борьбы с экологическими правонарушениями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Реализовать федеральную программу по ликвидации скотомогильников</a:t>
            </a:r>
          </a:p>
          <a:p>
            <a:pPr marL="285750" lvl="0" indent="-285750">
              <a:lnSpc>
                <a:spcPct val="115000"/>
              </a:lnSpc>
              <a:spcAft>
                <a:spcPts val="0"/>
              </a:spcAft>
              <a:buSzPct val="140000"/>
              <a:buBlip>
                <a:blip r:embed="rId2"/>
              </a:buBlip>
            </a:pP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Обеспечивать объем финансирования государственных программ Российской Федерации, федеральных целевых программ, государственных программ субъектов РФ на уровне, позволяющем эффективно обеспечивать  экологическую безопасность территорий и объектов хозяйственной и иной деятельности;</a:t>
            </a:r>
          </a:p>
          <a:p>
            <a:pPr marL="285750" lvl="0" indent="-285750" algn="just">
              <a:spcAft>
                <a:spcPts val="0"/>
              </a:spcAft>
              <a:buSzPct val="140000"/>
              <a:buBlip>
                <a:blip r:embed="rId2"/>
              </a:buBlip>
              <a:tabLst>
                <a:tab pos="450215" algn="l"/>
              </a:tabLst>
            </a:pPr>
            <a:r>
              <a:rPr lang="ru-RU" dirty="0" smtClean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Шире использовать ресурсы природоохранных некоммерческих организаций;</a:t>
            </a:r>
          </a:p>
          <a:p>
            <a:pPr marL="285750" indent="-285750">
              <a:buSzPct val="140000"/>
              <a:buBlip>
                <a:blip r:embed="rId2"/>
              </a:buBlip>
            </a:pPr>
            <a:r>
              <a:rPr lang="en-US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Обеспечить</a:t>
            </a:r>
            <a:r>
              <a:rPr lang="en-US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открытость</a:t>
            </a:r>
            <a:r>
              <a:rPr lang="en-US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экологической</a:t>
            </a:r>
            <a:r>
              <a:rPr lang="en-US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ru-RU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595086" y="0"/>
            <a:ext cx="79078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03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2446"/>
            <a:ext cx="9144000" cy="461665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Новые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меры политики. Как их эффективно запустить?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152" y="1017517"/>
            <a:ext cx="86869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Внедрение наилучших доступных технологий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Государственное регулирование сферы обращения с отходами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Развитие стратегической экологической оценки, требования к раскрытию информации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Внедрение добровольных международных стандартов экологической ответственности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Использование экологических критериев, стандартов и требований к товарам и услугам в процессе государственных и муниципальных закупок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Развитие экономических механизмов охраны окружающей среды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Повышение эффективности использования материалов и энергоэффективности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Развитие использования возобновляемых источников энергии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Повышение экологической эффективности транспорта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Разработка проекта федерального закона «О государственном регулировании выбросов парниковых газов»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Координация политики по охране окружающей среды на международном уровне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Обеспечение экологической безопасности морской среды и в Арктике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Усиление статуса и режима правовой охраны особо охраняемых природных территорий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Охрана лесов, животного и растительного мира, регулирование оборота их объектов </a:t>
            </a:r>
            <a:endParaRPr lang="ru-RU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2"/>
          <p:cNvSpPr/>
          <p:nvPr/>
        </p:nvSpPr>
        <p:spPr>
          <a:xfrm>
            <a:off x="580571" y="0"/>
            <a:ext cx="79223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7941461" y="6190695"/>
            <a:ext cx="1202539" cy="6673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247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5197"/>
            <a:ext cx="9144000" cy="830997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Необходимо решить проблемы доступа органов власти субъектов РФ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к информации, связанной с загрязнением окружающей среды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7794" y="1349829"/>
            <a:ext cx="8866206" cy="5273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700" dirty="0" smtClean="0"/>
              <a:t>Элементы региональной системы мониторинга загрязнения атмосферного воздуха</a:t>
            </a:r>
            <a:r>
              <a:rPr lang="ru-RU" sz="1700" b="1" dirty="0" smtClean="0"/>
              <a:t> </a:t>
            </a:r>
            <a:r>
              <a:rPr lang="ru-RU" sz="1700" dirty="0" smtClean="0"/>
              <a:t>имеются только в 22 субъектах Российской Федерации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700" dirty="0" smtClean="0"/>
              <a:t>Данные о загрязнении окружающей среды из различных территориальных и отраслевых  информационных ресурсов, а также систем экологического мониторинга, фрагментарны, разрозненны по ведомствам и труднодоступны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700" dirty="0" smtClean="0"/>
              <a:t>Возникли проблемы с доступом к детальным данным официальной экологической статистики по выбросам и сбросам загрязняющих веществ в окружающую среду и отходам 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700" dirty="0" smtClean="0"/>
              <a:t>У предприятий отсутствует обязанность предоставлять сведения об инвентаризации источников выбросов в органы исполнительной власти субъекта РФ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700" dirty="0" smtClean="0"/>
              <a:t>Необходимо обеспечить публичность информации, содержащейся в декларациях и разрешениях на воздействие на окружающую среду, за исключением сведений, составляющих охраняемую законом тайну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700" dirty="0" smtClean="0"/>
              <a:t>Целесообразно на государственном уровне создать стимулы для компаний к  формированию нефинансовой отчетности с раскрытием показателей воздействия на окружающую среду </a:t>
            </a:r>
            <a:endParaRPr lang="ru-RU" sz="1700" dirty="0"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534289" y="0"/>
            <a:ext cx="805816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371" y="6331352"/>
            <a:ext cx="5289630" cy="5266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03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5197"/>
            <a:ext cx="9144000" cy="461665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indent="266700">
              <a:tabLst>
                <a:tab pos="266700" algn="l"/>
              </a:tabLst>
            </a:pPr>
            <a:r>
              <a:rPr lang="ru-RU" sz="2400" b="1" dirty="0" smtClean="0">
                <a:solidFill>
                  <a:schemeClr val="bg1"/>
                </a:solidFill>
              </a:rPr>
              <a:t>Необходимо :</a:t>
            </a:r>
            <a:endParaRPr lang="ru-RU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7794" y="1188897"/>
            <a:ext cx="8866206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П</a:t>
            </a:r>
            <a:r>
              <a:rPr lang="en-US" sz="1600" dirty="0" err="1" smtClean="0"/>
              <a:t>родолжить</a:t>
            </a:r>
            <a:r>
              <a:rPr lang="en-US" sz="1600" dirty="0" smtClean="0"/>
              <a:t> </a:t>
            </a:r>
            <a:r>
              <a:rPr lang="en-US" sz="1600" dirty="0" err="1" smtClean="0"/>
              <a:t>совершенствование</a:t>
            </a:r>
            <a:r>
              <a:rPr lang="en-US" sz="1600" dirty="0" smtClean="0"/>
              <a:t> </a:t>
            </a:r>
            <a:r>
              <a:rPr lang="en-US" sz="1600" dirty="0" err="1" smtClean="0"/>
              <a:t>законодательства</a:t>
            </a:r>
            <a:r>
              <a:rPr lang="en-US" sz="1600" dirty="0" smtClean="0"/>
              <a:t> в </a:t>
            </a:r>
            <a:r>
              <a:rPr lang="en-US" sz="1600" dirty="0" err="1" smtClean="0"/>
              <a:t>сфере</a:t>
            </a:r>
            <a:r>
              <a:rPr lang="en-US" sz="1600" dirty="0" smtClean="0"/>
              <a:t> </a:t>
            </a:r>
            <a:r>
              <a:rPr lang="en-US" sz="1600" b="1" dirty="0" err="1" smtClean="0"/>
              <a:t>оценки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воздействия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на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окружающую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среду</a:t>
            </a:r>
            <a:r>
              <a:rPr lang="en-US" sz="1600" b="1" dirty="0" smtClean="0"/>
              <a:t> и  </a:t>
            </a:r>
            <a:r>
              <a:rPr lang="en-US" sz="1600" b="1" dirty="0" err="1" smtClean="0"/>
              <a:t>экологической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экспертизы</a:t>
            </a:r>
            <a:r>
              <a:rPr lang="en-US" sz="1600" b="1" dirty="0" smtClean="0"/>
              <a:t> </a:t>
            </a:r>
            <a:endParaRPr lang="ru-RU" sz="1600" b="1" dirty="0" smtClean="0"/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С</a:t>
            </a:r>
            <a:r>
              <a:rPr lang="en-US" sz="1600" dirty="0" err="1" smtClean="0"/>
              <a:t>оздать</a:t>
            </a:r>
            <a:r>
              <a:rPr lang="en-US" sz="1600" dirty="0" smtClean="0"/>
              <a:t> </a:t>
            </a:r>
            <a:r>
              <a:rPr lang="en-US" sz="1600" dirty="0" err="1" smtClean="0"/>
              <a:t>систему</a:t>
            </a:r>
            <a:r>
              <a:rPr lang="en-US" sz="1600" dirty="0" smtClean="0"/>
              <a:t> </a:t>
            </a:r>
            <a:r>
              <a:rPr lang="en-US" sz="1600" dirty="0" err="1" smtClean="0"/>
              <a:t>экономических</a:t>
            </a:r>
            <a:r>
              <a:rPr lang="en-US" sz="1600" dirty="0" smtClean="0"/>
              <a:t> </a:t>
            </a:r>
            <a:r>
              <a:rPr lang="en-US" sz="1600" dirty="0" err="1" smtClean="0"/>
              <a:t>стимулов</a:t>
            </a:r>
            <a:r>
              <a:rPr lang="en-US" sz="1600" dirty="0" smtClean="0"/>
              <a:t>, </a:t>
            </a:r>
            <a:r>
              <a:rPr lang="en-US" sz="1600" dirty="0" err="1" smtClean="0"/>
              <a:t>штрафов</a:t>
            </a:r>
            <a:r>
              <a:rPr lang="en-US" sz="1600" dirty="0" smtClean="0"/>
              <a:t> и </a:t>
            </a:r>
            <a:r>
              <a:rPr lang="en-US" sz="1600" dirty="0" err="1" smtClean="0"/>
              <a:t>жестких</a:t>
            </a:r>
            <a:r>
              <a:rPr lang="en-US" sz="1600" dirty="0" smtClean="0"/>
              <a:t> </a:t>
            </a:r>
            <a:r>
              <a:rPr lang="en-US" sz="1600" dirty="0" err="1" smtClean="0"/>
              <a:t>юридических</a:t>
            </a:r>
            <a:r>
              <a:rPr lang="en-US" sz="1600" dirty="0" smtClean="0"/>
              <a:t> </a:t>
            </a:r>
            <a:r>
              <a:rPr lang="en-US" sz="1600" dirty="0" err="1" smtClean="0"/>
              <a:t>санкций</a:t>
            </a:r>
            <a:r>
              <a:rPr lang="en-US" sz="1600" dirty="0" smtClean="0"/>
              <a:t> </a:t>
            </a:r>
            <a:r>
              <a:rPr lang="en-US" sz="1600" dirty="0" err="1" smtClean="0"/>
              <a:t>для</a:t>
            </a:r>
            <a:r>
              <a:rPr lang="en-US" sz="1600" dirty="0" smtClean="0"/>
              <a:t> </a:t>
            </a:r>
            <a:r>
              <a:rPr lang="en-US" sz="1600" dirty="0" err="1" smtClean="0"/>
              <a:t>случаев</a:t>
            </a:r>
            <a:r>
              <a:rPr lang="en-US" sz="1600" dirty="0" smtClean="0"/>
              <a:t> </a:t>
            </a:r>
            <a:r>
              <a:rPr lang="en-US" sz="1600" dirty="0" err="1" smtClean="0"/>
              <a:t>незаконного</a:t>
            </a:r>
            <a:r>
              <a:rPr lang="en-US" sz="1600" dirty="0" smtClean="0"/>
              <a:t> </a:t>
            </a:r>
            <a:r>
              <a:rPr lang="en-US" b="1" dirty="0" err="1" smtClean="0"/>
              <a:t>обращения</a:t>
            </a:r>
            <a:r>
              <a:rPr lang="en-US" b="1" dirty="0" smtClean="0"/>
              <a:t> с </a:t>
            </a:r>
            <a:r>
              <a:rPr lang="en-US" b="1" dirty="0" err="1" smtClean="0"/>
              <a:t>высокотоксичными</a:t>
            </a:r>
            <a:r>
              <a:rPr lang="en-US" b="1" dirty="0" smtClean="0"/>
              <a:t> </a:t>
            </a:r>
            <a:r>
              <a:rPr lang="en-US" b="1" dirty="0" err="1" smtClean="0"/>
              <a:t>отходами</a:t>
            </a:r>
            <a:r>
              <a:rPr lang="en-US" b="1" dirty="0" smtClean="0"/>
              <a:t> I-II </a:t>
            </a:r>
            <a:r>
              <a:rPr lang="en-US" b="1" dirty="0" err="1" smtClean="0"/>
              <a:t>классов</a:t>
            </a:r>
            <a:r>
              <a:rPr lang="en-US" b="1" dirty="0" smtClean="0"/>
              <a:t> </a:t>
            </a:r>
            <a:r>
              <a:rPr lang="en-US" b="1" dirty="0" err="1" smtClean="0"/>
              <a:t>опасности</a:t>
            </a:r>
            <a:endParaRPr lang="ru-RU" b="1" dirty="0" smtClean="0"/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Ускорить </a:t>
            </a:r>
            <a:r>
              <a:rPr lang="ru-RU" sz="1600" b="1" dirty="0" smtClean="0"/>
              <a:t>реформу государственного регулирования обращения с отходами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err="1" smtClean="0"/>
              <a:t>С</a:t>
            </a:r>
            <a:r>
              <a:rPr lang="en-US" sz="1600" dirty="0" err="1" smtClean="0"/>
              <a:t>оздать</a:t>
            </a:r>
            <a:r>
              <a:rPr lang="en-US" sz="1600" dirty="0" smtClean="0"/>
              <a:t> </a:t>
            </a:r>
            <a:r>
              <a:rPr lang="en-US" sz="1600" dirty="0" err="1" smtClean="0"/>
              <a:t>стимулы</a:t>
            </a:r>
            <a:r>
              <a:rPr lang="en-US" sz="1600" dirty="0" smtClean="0"/>
              <a:t> </a:t>
            </a:r>
            <a:r>
              <a:rPr lang="en-US" sz="1600" dirty="0" err="1" smtClean="0"/>
              <a:t>для</a:t>
            </a:r>
            <a:r>
              <a:rPr lang="en-US" sz="1600" dirty="0" smtClean="0"/>
              <a:t> </a:t>
            </a:r>
            <a:r>
              <a:rPr lang="en-US" sz="1600" dirty="0" err="1" smtClean="0"/>
              <a:t>разработки</a:t>
            </a:r>
            <a:r>
              <a:rPr lang="en-US" sz="1600" dirty="0" smtClean="0"/>
              <a:t> и </a:t>
            </a:r>
            <a:r>
              <a:rPr lang="en-US" sz="1600" dirty="0" err="1" smtClean="0"/>
              <a:t>реализации</a:t>
            </a:r>
            <a:r>
              <a:rPr lang="en-US" sz="1600" dirty="0" smtClean="0"/>
              <a:t> </a:t>
            </a:r>
            <a:r>
              <a:rPr lang="en-US" sz="1600" b="1" dirty="0" err="1" smtClean="0"/>
              <a:t>программ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по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ликвидации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накопленного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вреда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окружающей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среде</a:t>
            </a:r>
            <a:r>
              <a:rPr lang="en-US" sz="1600" b="1" dirty="0" smtClean="0"/>
              <a:t> </a:t>
            </a:r>
            <a:r>
              <a:rPr lang="ru-RU" sz="1600" b="1" dirty="0" smtClean="0"/>
              <a:t> 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Реализовать </a:t>
            </a:r>
            <a:r>
              <a:rPr lang="ru-RU" sz="1600" b="1" dirty="0" smtClean="0"/>
              <a:t>План мероприятий по улучшению качества питьевого водоснабжения населения </a:t>
            </a:r>
            <a:r>
              <a:rPr lang="ru-RU" sz="1600" dirty="0" smtClean="0"/>
              <a:t>Российской Федерации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Сформировать полноценную </a:t>
            </a:r>
            <a:r>
              <a:rPr lang="ru-RU" sz="1600" b="1" dirty="0" smtClean="0"/>
              <a:t>систему регулирования выбросов парниковых газов </a:t>
            </a:r>
            <a:r>
              <a:rPr lang="ru-RU" sz="1600" dirty="0" smtClean="0"/>
              <a:t>в России 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С</a:t>
            </a:r>
            <a:r>
              <a:rPr lang="en-US" sz="1600" dirty="0" err="1" smtClean="0"/>
              <a:t>овершенствова</a:t>
            </a:r>
            <a:r>
              <a:rPr lang="ru-RU" sz="1600" dirty="0" err="1" smtClean="0"/>
              <a:t>ть</a:t>
            </a:r>
            <a:r>
              <a:rPr lang="ru-RU" sz="1600" dirty="0" smtClean="0"/>
              <a:t> </a:t>
            </a:r>
            <a:r>
              <a:rPr lang="en-US" sz="1600" dirty="0" smtClean="0"/>
              <a:t> </a:t>
            </a:r>
            <a:r>
              <a:rPr lang="en-US" sz="1600" b="1" dirty="0" err="1" smtClean="0"/>
              <a:t>правово</a:t>
            </a:r>
            <a:r>
              <a:rPr lang="ru-RU" sz="1600" b="1" dirty="0" smtClean="0"/>
              <a:t>е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регулировани</a:t>
            </a:r>
            <a:r>
              <a:rPr lang="ru-RU" sz="1600" b="1" dirty="0" smtClean="0"/>
              <a:t>е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развития</a:t>
            </a:r>
            <a:r>
              <a:rPr lang="en-US" sz="1600" b="1" dirty="0" smtClean="0"/>
              <a:t> ООПТ</a:t>
            </a:r>
            <a:endParaRPr lang="ru-RU" sz="1600" b="1" dirty="0" smtClean="0"/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Принять меры к </a:t>
            </a:r>
            <a:r>
              <a:rPr lang="ru-RU" sz="1600" b="1" dirty="0" smtClean="0"/>
              <a:t>сохранению </a:t>
            </a:r>
            <a:r>
              <a:rPr lang="ru-RU" sz="1600" b="1" dirty="0" err="1" smtClean="0"/>
              <a:t>малонарушенных</a:t>
            </a:r>
            <a:r>
              <a:rPr lang="ru-RU" sz="1600" b="1" dirty="0" smtClean="0"/>
              <a:t> лесных территорий</a:t>
            </a:r>
            <a:r>
              <a:rPr lang="ru-RU" sz="1600" dirty="0" smtClean="0"/>
              <a:t>, защитных лесов, выполняющих функции сохранения лесных экосистем, </a:t>
            </a:r>
            <a:r>
              <a:rPr lang="ru-RU" sz="1600" dirty="0" err="1" smtClean="0"/>
              <a:t>биоразнообразия</a:t>
            </a:r>
            <a:r>
              <a:rPr lang="ru-RU" sz="1600" dirty="0" smtClean="0"/>
              <a:t>, играющих важную роль в противодействии глобальному изменению климата</a:t>
            </a:r>
          </a:p>
          <a:p>
            <a:pPr marL="285750" lvl="0" indent="-285750">
              <a:lnSpc>
                <a:spcPct val="115000"/>
              </a:lnSpc>
              <a:spcAft>
                <a:spcPts val="600"/>
              </a:spcAft>
              <a:buSzPct val="140000"/>
              <a:buBlip>
                <a:blip r:embed="rId2"/>
              </a:buBlip>
            </a:pPr>
            <a:r>
              <a:rPr lang="ru-RU" sz="1600" dirty="0" smtClean="0"/>
              <a:t>Принять дополнительные </a:t>
            </a:r>
            <a:r>
              <a:rPr lang="ru-RU" sz="1600" b="1" dirty="0" smtClean="0"/>
              <a:t>меры по сохранению биологического разнообразия </a:t>
            </a:r>
            <a:r>
              <a:rPr lang="ru-RU" sz="1600" dirty="0" smtClean="0"/>
              <a:t>и  предотвращению потерь «</a:t>
            </a:r>
            <a:r>
              <a:rPr lang="ru-RU" sz="1600" dirty="0" err="1" smtClean="0"/>
              <a:t>краснокнижных</a:t>
            </a:r>
            <a:r>
              <a:rPr lang="ru-RU" sz="1600" dirty="0" smtClean="0"/>
              <a:t>» видов животных 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566057" y="0"/>
            <a:ext cx="793689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7941461" y="6190695"/>
            <a:ext cx="1202539" cy="6673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03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5197"/>
            <a:ext cx="9144000" cy="954107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indent="266700" algn="ctr">
              <a:tabLst>
                <a:tab pos="266700" algn="l"/>
              </a:tabLst>
            </a:pPr>
            <a:r>
              <a:rPr lang="ru-RU" sz="2400" b="1" dirty="0" smtClean="0">
                <a:solidFill>
                  <a:schemeClr val="bg1"/>
                </a:solidFill>
              </a:rPr>
              <a:t>Требуется продолжить совершенствование нормативной правовой базы по переходу на </a:t>
            </a:r>
            <a:r>
              <a:rPr lang="ru-RU" sz="3200" b="1" dirty="0" smtClean="0">
                <a:solidFill>
                  <a:schemeClr val="bg1"/>
                </a:solidFill>
              </a:rPr>
              <a:t>НДТ</a:t>
            </a:r>
            <a:endParaRPr lang="ru-RU" sz="32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3269756"/>
            <a:ext cx="3136739" cy="2923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600"/>
              </a:spcAft>
              <a:buSzPct val="140000"/>
            </a:pPr>
            <a:r>
              <a:rPr lang="ru-RU" sz="1600" b="1" dirty="0" smtClean="0">
                <a:solidFill>
                  <a:schemeClr val="bg1"/>
                </a:solidFill>
              </a:rPr>
              <a:t>Необходимо обеспечить издание  методических указаний и создать систему консультационной поддержки по подготовке заявок на комплексные экологические разрешения и по новой системе проектирования и согласования проектов строительства и реконструкции объектов</a:t>
            </a:r>
          </a:p>
        </p:txBody>
      </p:sp>
      <p:sp>
        <p:nvSpPr>
          <p:cNvPr id="13" name="Прямоугольник 2"/>
          <p:cNvSpPr/>
          <p:nvPr/>
        </p:nvSpPr>
        <p:spPr>
          <a:xfrm>
            <a:off x="580571" y="0"/>
            <a:ext cx="79223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321934" y="1566602"/>
            <a:ext cx="5822066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Для повышения эффективности перехода предприятий на НДТ и достижения желаемых эффектов необходимо: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птимизировать нормативные и регуляторные процедуры, ликвидировав имеющиеся противоречия;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твердить нормативы качества окружающей среды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граничить нормирование перечнем существенных (маркерных) веществ, технологические показатели которых приведены в справочниках НДТ, увязав набор  маркерных  веществ с технологическими особенностями производственного процесса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тработать процедуры выдачи комплексных экологических разрешений и исключить их дублирование с действующими природоохранными разрешениями и процедурой государственной экологической экспертизы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птимизировать сроки внедрения автоматического контроля выбросов и сбросов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беспечить практическую реализацию предусмотренных законодательно мер экономического стимулирования внедрения НДТ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86" y="6412375"/>
            <a:ext cx="5171830" cy="445625"/>
          </a:xfrm>
          <a:prstGeom prst="rect">
            <a:avLst/>
          </a:prstGeom>
        </p:spPr>
      </p:pic>
      <p:pic>
        <p:nvPicPr>
          <p:cNvPr id="10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6076"/>
            <a:ext cx="4178461" cy="491924"/>
          </a:xfrm>
          <a:prstGeom prst="rect">
            <a:avLst/>
          </a:prstGeom>
        </p:spPr>
      </p:pic>
      <p:pic>
        <p:nvPicPr>
          <p:cNvPr id="9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208345" y="1630271"/>
            <a:ext cx="2407534" cy="13359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03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17738"/>
            <a:ext cx="9144000" cy="1323439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Целесообразно рассмотреть вопрос о наделении органов исполнительной власти субъектов РФ полномочиями по определению </a:t>
            </a:r>
            <a:endParaRPr lang="en-US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квот концентраций загрязняющих веществ в атмосферном воздухе в городах, где функционируют системы сводных расчетов загрязнения атмосферы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7792" y="1772870"/>
            <a:ext cx="8727311" cy="485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ru-RU" sz="1600" dirty="0" smtClean="0"/>
              <a:t>В настоящее время управление качеством атмосферного воздуха осуществляется, в основном, на уровне отдельного предприятия при нормировании выбросов загрязняющих веществ в атмосферу и установлении нормативов ПДВ</a:t>
            </a:r>
            <a:endParaRPr lang="en-US" sz="1600" dirty="0" smtClean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ru-RU" sz="1600" dirty="0" smtClean="0">
                <a:cs typeface="Times New Roman" panose="02020603050405020304" pitchFamily="18" charset="0"/>
              </a:rPr>
              <a:t>Система нормирования выбросов, основанная на расчете рассеивания выбросов отдельно взятого предприятия, в населенных пунктах с большим количеством стационарных и передвижных источников выбросов не обеспечивает установление предприятиям нормативов ПДВ, достижение которых гарантирует соблюдение гигиенических нормативов качества атмосферного воздуха</a:t>
            </a:r>
            <a:endParaRPr lang="en-US" sz="1600" dirty="0" smtClean="0"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ru-RU" sz="1600" dirty="0" smtClean="0"/>
              <a:t>Системы сводных расчетов загрязнения атмосферного воздуха позволяют прогнозировать изменение состояния качества атмосферы в результате ввода в действие новых объектов и, реконструкции действующих по итогам проведения природо­охранных мероприятий и использовать эти результаты в процессах территориального планирования, нормировании выбросов загрязняющих веществ в атмосферу, установлении квот загрязнения </a:t>
            </a:r>
            <a:r>
              <a:rPr lang="ru-RU" sz="1600" dirty="0"/>
              <a:t>атмосферного воздуха </a:t>
            </a:r>
            <a:r>
              <a:rPr lang="ru-RU" sz="1600" dirty="0" smtClean="0"/>
              <a:t>предприятиям  и нормативов предельно допустимых выбросов (ПДВ)</a:t>
            </a:r>
            <a:endParaRPr lang="en-US" sz="1600" dirty="0" smtClean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en-US" sz="1600" dirty="0" smtClean="0"/>
              <a:t>В </a:t>
            </a:r>
            <a:r>
              <a:rPr lang="en-US" sz="1600" dirty="0" err="1" smtClean="0"/>
              <a:t>рамках</a:t>
            </a:r>
            <a:r>
              <a:rPr lang="en-US" sz="1600" dirty="0" smtClean="0"/>
              <a:t> </a:t>
            </a:r>
            <a:r>
              <a:rPr lang="en-US" sz="1600" dirty="0" err="1" smtClean="0"/>
              <a:t>работы</a:t>
            </a:r>
            <a:r>
              <a:rPr lang="en-US" sz="1600" dirty="0" smtClean="0"/>
              <a:t> </a:t>
            </a:r>
            <a:r>
              <a:rPr lang="en-US" sz="1600" dirty="0" err="1" smtClean="0"/>
              <a:t>по</a:t>
            </a:r>
            <a:r>
              <a:rPr lang="en-US" sz="1600" dirty="0" smtClean="0"/>
              <a:t> </a:t>
            </a:r>
            <a:r>
              <a:rPr lang="en-US" sz="1600" dirty="0" err="1" smtClean="0"/>
              <a:t>формированию</a:t>
            </a:r>
            <a:r>
              <a:rPr lang="en-US" sz="1600" dirty="0" smtClean="0"/>
              <a:t> </a:t>
            </a:r>
            <a:r>
              <a:rPr lang="en-US" sz="1600" dirty="0" err="1" smtClean="0"/>
              <a:t>систем</a:t>
            </a:r>
            <a:r>
              <a:rPr lang="en-US" sz="1600" dirty="0" smtClean="0"/>
              <a:t> </a:t>
            </a:r>
            <a:r>
              <a:rPr lang="en-US" sz="1600" dirty="0" err="1" smtClean="0"/>
              <a:t>сводных</a:t>
            </a:r>
            <a:r>
              <a:rPr lang="en-US" sz="1600" dirty="0" smtClean="0"/>
              <a:t> </a:t>
            </a:r>
            <a:r>
              <a:rPr lang="en-US" sz="1600" dirty="0" err="1" smtClean="0"/>
              <a:t>расчетов</a:t>
            </a:r>
            <a:r>
              <a:rPr lang="en-US" sz="1600" dirty="0" smtClean="0"/>
              <a:t> </a:t>
            </a:r>
            <a:r>
              <a:rPr lang="en-US" sz="1600" dirty="0" err="1" smtClean="0"/>
              <a:t>выбросов</a:t>
            </a:r>
            <a:r>
              <a:rPr lang="en-US" sz="1600" dirty="0" smtClean="0"/>
              <a:t> </a:t>
            </a:r>
            <a:r>
              <a:rPr lang="en-US" sz="1600" dirty="0" err="1" smtClean="0"/>
              <a:t>очень</a:t>
            </a:r>
            <a:r>
              <a:rPr lang="en-US" sz="1600" dirty="0" smtClean="0"/>
              <a:t> </a:t>
            </a:r>
            <a:r>
              <a:rPr lang="en-US" sz="1600" dirty="0" err="1" smtClean="0"/>
              <a:t>важно</a:t>
            </a:r>
            <a:r>
              <a:rPr lang="en-US" sz="1600" dirty="0" smtClean="0"/>
              <a:t> </a:t>
            </a:r>
            <a:r>
              <a:rPr lang="en-US" sz="1600" dirty="0" err="1" smtClean="0"/>
              <a:t>повысить</a:t>
            </a:r>
            <a:r>
              <a:rPr lang="en-US" sz="1600" dirty="0" smtClean="0"/>
              <a:t> </a:t>
            </a:r>
            <a:r>
              <a:rPr lang="en-US" sz="1600" dirty="0" err="1" smtClean="0"/>
              <a:t>точность</a:t>
            </a:r>
            <a:r>
              <a:rPr lang="en-US" sz="1600" dirty="0" smtClean="0"/>
              <a:t> </a:t>
            </a:r>
            <a:r>
              <a:rPr lang="en-US" sz="1600" dirty="0" err="1" smtClean="0"/>
              <a:t>оценок</a:t>
            </a:r>
            <a:r>
              <a:rPr lang="en-US" sz="1600" dirty="0" smtClean="0"/>
              <a:t> </a:t>
            </a:r>
            <a:r>
              <a:rPr lang="en-US" sz="1600" dirty="0" err="1" smtClean="0"/>
              <a:t>вредных</a:t>
            </a:r>
            <a:r>
              <a:rPr lang="en-US" sz="1600" dirty="0" smtClean="0"/>
              <a:t> </a:t>
            </a:r>
            <a:r>
              <a:rPr lang="en-US" sz="1600" dirty="0" err="1" smtClean="0"/>
              <a:t>выбросов</a:t>
            </a:r>
            <a:r>
              <a:rPr lang="en-US" sz="1600" dirty="0" smtClean="0"/>
              <a:t> </a:t>
            </a:r>
            <a:r>
              <a:rPr lang="en-US" sz="1600" dirty="0" err="1" smtClean="0"/>
              <a:t>автотранспортом</a:t>
            </a:r>
            <a:r>
              <a:rPr lang="en-US" sz="1600" dirty="0" smtClean="0"/>
              <a:t>.</a:t>
            </a:r>
            <a:endParaRPr lang="en-US" sz="1600" dirty="0" smtClean="0"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2"/>
          <p:cNvSpPr/>
          <p:nvPr/>
        </p:nvSpPr>
        <p:spPr>
          <a:xfrm>
            <a:off x="810060" y="0"/>
            <a:ext cx="794205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7941461" y="6190695"/>
            <a:ext cx="1202539" cy="6673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513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52462"/>
            <a:ext cx="9144000" cy="1154162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600"/>
              </a:spcAft>
              <a:buSzPct val="150000"/>
            </a:pPr>
            <a:r>
              <a:rPr lang="ru-RU" sz="2000" b="1" dirty="0" smtClean="0">
                <a:solidFill>
                  <a:schemeClr val="bg1"/>
                </a:solidFill>
              </a:rPr>
              <a:t>Челябинская область готова стать </a:t>
            </a:r>
            <a:r>
              <a:rPr lang="ru-RU" sz="2000" b="1" dirty="0" err="1" smtClean="0">
                <a:solidFill>
                  <a:schemeClr val="bg1"/>
                </a:solidFill>
              </a:rPr>
              <a:t>пилотным</a:t>
            </a:r>
            <a:r>
              <a:rPr lang="ru-RU" sz="2000" b="1" dirty="0" smtClean="0">
                <a:solidFill>
                  <a:schemeClr val="bg1"/>
                </a:solidFill>
              </a:rPr>
              <a:t> регионом для отработки методов нормирования выбросов загрязняющих веществ предприятиями на основе определения квот концентраций загрязняющих веществ</a:t>
            </a:r>
            <a:endParaRPr lang="ru-RU" sz="20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98380" y="2139180"/>
            <a:ext cx="4745620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ru-RU" sz="1600" dirty="0" smtClean="0"/>
              <a:t>Установление предприятиям нормативов ПДВ, исходя из пороговых региональных экологических показателей качества окружающей среды, позволит решить следующие задачи:</a:t>
            </a:r>
          </a:p>
          <a:p>
            <a:pPr marL="800100" lvl="1" indent="-342900">
              <a:lnSpc>
                <a:spcPct val="115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ru-RU" sz="1400" dirty="0" smtClean="0"/>
              <a:t>определение разрешенных выбросов предприятий, исходя из экологической ситуации в населенном пункте в целом с учетом перспектив застройки и развития автомобильного транспорта;</a:t>
            </a:r>
          </a:p>
          <a:p>
            <a:pPr marL="800100" lvl="1" indent="-342900">
              <a:lnSpc>
                <a:spcPct val="115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ru-RU" sz="1400" dirty="0" smtClean="0"/>
              <a:t>создание предприятиям дополнительного стимула для скорейшего перехода на НДТ в виде возможности продать высвобождающуюся долю установленной квоты выбросов ЗВ</a:t>
            </a:r>
            <a:endPara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2"/>
          <p:cNvSpPr/>
          <p:nvPr/>
        </p:nvSpPr>
        <p:spPr>
          <a:xfrm>
            <a:off x="537029" y="0"/>
            <a:ext cx="796591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4149566"/>
            <a:ext cx="4085863" cy="270843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Квота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концентрации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Arial" pitchFamily="34" charset="0"/>
              </a:rPr>
              <a:t>какого-либо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ЗВ</a:t>
            </a:r>
            <a:r>
              <a:rPr lang="ru-RU" sz="14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(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группы</a:t>
            </a:r>
            <a:r>
              <a:rPr lang="ru-RU" sz="14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ЗВ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с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комбинирующимся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вредным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действием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для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определенного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предприятия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в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определенной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точке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местности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это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ограничения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сверху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значения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приземных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концентраций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этого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Arial" pitchFamily="34" charset="0"/>
              </a:rPr>
              <a:t>ЗВ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(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группы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ЗВ)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которые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могут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создаваться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выбросами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рассматриваемого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предприятия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в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рассматриваемой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точке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местности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обеспечивающее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выполнение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требований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к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качеству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атмосферного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воздуха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с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учетом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фонового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загрязнения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атмосферы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эффекта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комбинации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вредного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действия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разных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Arial" pitchFamily="34" charset="0"/>
              </a:rPr>
              <a:t>ЗВ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4098" name="AutoShape 2" descr="Рекомендации по определению допустимых вкладов в загрязнение атмосферы выбросов загрязняющих веществ предприятиями с использованием сводных расчетов загрязнения воздушного бассейна города (региона) выбросами промышленности автотранспорта"/>
          <p:cNvSpPr>
            <a:spLocks noChangeAspect="1" noChangeArrowheads="1"/>
          </p:cNvSpPr>
          <p:nvPr/>
        </p:nvSpPr>
        <p:spPr bwMode="auto">
          <a:xfrm>
            <a:off x="3786188" y="-320675"/>
            <a:ext cx="228600" cy="180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9" name="AutoShape 3" descr="Рекомендации по определению допустимых вкладов в загрязнение атмосферы выбросов загрязняющих веществ предприятиями с использованием сводных расчетов загрязнения воздушного бассейна города (региона) выбросами промышленности автотранспорта"/>
          <p:cNvSpPr>
            <a:spLocks noChangeAspect="1" noChangeArrowheads="1"/>
          </p:cNvSpPr>
          <p:nvPr/>
        </p:nvSpPr>
        <p:spPr bwMode="auto">
          <a:xfrm>
            <a:off x="4829175" y="-320675"/>
            <a:ext cx="228600" cy="180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Рекомендации по определению допустимых вкладов в загрязнение атмосферы выбросов загрязняющих веществ предприятиями с использованием сводных расчетов загрязнения воздушного бассейна города (региона) выбросами промышленности автотранспорта"/>
          <p:cNvSpPr>
            <a:spLocks noChangeAspect="1" noChangeArrowheads="1"/>
          </p:cNvSpPr>
          <p:nvPr/>
        </p:nvSpPr>
        <p:spPr bwMode="auto">
          <a:xfrm>
            <a:off x="5705475" y="-46038"/>
            <a:ext cx="228600" cy="180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1" name="AutoShape 5" descr="Рекомендации по определению допустимых вкладов в загрязнение атмосферы выбросов загрязняющих веществ предприятиями с использованием сводных расчетов загрязнения воздушного бассейна города (региона) выбросами промышленности автотранспорта"/>
          <p:cNvSpPr>
            <a:spLocks noChangeAspect="1" noChangeArrowheads="1"/>
          </p:cNvSpPr>
          <p:nvPr/>
        </p:nvSpPr>
        <p:spPr bwMode="auto">
          <a:xfrm>
            <a:off x="6748463" y="-46038"/>
            <a:ext cx="228600" cy="180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2033649"/>
            <a:ext cx="4143737" cy="2020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  <a:spcAft>
                <a:spcPts val="600"/>
              </a:spcAft>
              <a:buSzPct val="150000"/>
            </a:pPr>
            <a:r>
              <a:rPr lang="ru-RU" dirty="0" smtClean="0"/>
              <a:t>Целесообразно законодательно закрепить обязательное ведение сводных расчетов и определение на их основе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квот концентраций </a:t>
            </a:r>
            <a:r>
              <a:rPr lang="ru-RU" dirty="0" smtClean="0"/>
              <a:t>ЗВ, начав с городов с высоким уровнем загрязнения воздуха</a:t>
            </a:r>
          </a:p>
        </p:txBody>
      </p:sp>
      <p:cxnSp>
        <p:nvCxnSpPr>
          <p:cNvPr id="17" name="Прямая соединительная линия 18"/>
          <p:cNvCxnSpPr/>
          <p:nvPr/>
        </p:nvCxnSpPr>
        <p:spPr>
          <a:xfrm flipH="1" flipV="1">
            <a:off x="0" y="1982993"/>
            <a:ext cx="8723242" cy="1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4259485" y="2060292"/>
            <a:ext cx="11573" cy="4543065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775"/>
          <a:stretch/>
        </p:blipFill>
        <p:spPr>
          <a:xfrm>
            <a:off x="4409955" y="6238754"/>
            <a:ext cx="4734046" cy="6192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513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5197"/>
            <a:ext cx="9144000" cy="1015663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России требуется оценить вклад </a:t>
            </a:r>
            <a:r>
              <a:rPr lang="ru-RU" sz="2000" b="1" dirty="0" err="1" smtClean="0">
                <a:solidFill>
                  <a:schemeClr val="bg1"/>
                </a:solidFill>
              </a:rPr>
              <a:t>экосистемных</a:t>
            </a:r>
            <a:r>
              <a:rPr lang="ru-RU" sz="2000" b="1" dirty="0" smtClean="0">
                <a:solidFill>
                  <a:schemeClr val="bg1"/>
                </a:solidFill>
              </a:rPr>
              <a:t> услуг для регионов, для страны, а также для всего человечества и начать работу по формированию компенсационного эколого-экономического механизма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5331172"/>
            <a:ext cx="3541853" cy="15268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  <a:spcAft>
                <a:spcPts val="600"/>
              </a:spcAft>
              <a:buSzPct val="140000"/>
            </a:pPr>
            <a:r>
              <a:rPr lang="ru-RU" b="1" dirty="0" err="1" smtClean="0">
                <a:solidFill>
                  <a:schemeClr val="bg1"/>
                </a:solidFill>
              </a:rPr>
              <a:t>Экосистемные</a:t>
            </a:r>
            <a:r>
              <a:rPr lang="ru-RU" b="1" dirty="0" smtClean="0">
                <a:solidFill>
                  <a:schemeClr val="bg1"/>
                </a:solidFill>
              </a:rPr>
              <a:t> услуги</a:t>
            </a:r>
            <a:r>
              <a:rPr lang="ru-RU" dirty="0" smtClean="0">
                <a:solidFill>
                  <a:schemeClr val="bg1"/>
                </a:solidFill>
              </a:rPr>
              <a:t> – </a:t>
            </a:r>
            <a:r>
              <a:rPr lang="ru-RU" sz="1600" dirty="0" smtClean="0">
                <a:solidFill>
                  <a:schemeClr val="bg1"/>
                </a:solidFill>
              </a:rPr>
              <a:t>аспекты экосистем, используемые (активно или пассивно) человеком для поддержания существования и повышения благополучия. </a:t>
            </a:r>
            <a:endParaRPr lang="ru-RU" sz="1600" b="1" dirty="0" smtClean="0">
              <a:solidFill>
                <a:schemeClr val="bg1"/>
              </a:solidFill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522514" y="0"/>
            <a:ext cx="798043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730171" y="1889636"/>
            <a:ext cx="5413829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/>
              <a:t>В России для большинства экологически ценных территорий верно парадоксальное правило: «богатая природа – бедное население»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/>
              <a:t>Необходимо ввести в нормативно-правовую базу понятие «</a:t>
            </a:r>
            <a:r>
              <a:rPr lang="ru-RU" sz="1600" dirty="0" err="1" smtClean="0"/>
              <a:t>экосистемные</a:t>
            </a:r>
            <a:r>
              <a:rPr lang="ru-RU" sz="1600" dirty="0" smtClean="0"/>
              <a:t> услуги» с последующей их оценкой и разработкой механизмов платежей за их использование, в т.ч. в межбюджетных трансфертах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/>
              <a:t>Общим принципом действия механизмов компенсации (платежей) за </a:t>
            </a:r>
            <a:r>
              <a:rPr lang="ru-RU" sz="1600" dirty="0" err="1" smtClean="0"/>
              <a:t>экосистемные</a:t>
            </a:r>
            <a:r>
              <a:rPr lang="ru-RU" sz="1600" dirty="0" smtClean="0"/>
              <a:t> услуги должна стать выгодность их сохранения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/>
              <a:t>Для этого целесообразно использовать широко признанную в мире концепцию «экологического следа» и оценки ассимиляционного потенциала страны</a:t>
            </a:r>
          </a:p>
          <a:p>
            <a:pPr marL="285750" lvl="0" indent="-285750">
              <a:buSzPct val="140000"/>
              <a:buBlip>
                <a:blip r:embed="rId2"/>
              </a:buBlip>
            </a:pPr>
            <a:r>
              <a:rPr lang="ru-RU" sz="1600" dirty="0" smtClean="0"/>
              <a:t>Основа финансирования сохранения биологического разнообразия и </a:t>
            </a:r>
            <a:r>
              <a:rPr lang="ru-RU" sz="1600" dirty="0" err="1" smtClean="0"/>
              <a:t>экосистемных</a:t>
            </a:r>
            <a:r>
              <a:rPr lang="ru-RU" sz="1600" dirty="0" smtClean="0"/>
              <a:t> услуг может быть создана как за счет средств бизнеса, так и бюджетных средств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870517"/>
            <a:ext cx="347240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buSzPct val="140000"/>
            </a:pPr>
            <a:r>
              <a:rPr lang="ru-RU" dirty="0" smtClean="0"/>
              <a:t>Необходимо на международном уровне представить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оценки услуг экосистем России </a:t>
            </a:r>
            <a:r>
              <a:rPr lang="ru-RU" dirty="0" smtClean="0"/>
              <a:t>(в т.ч. российских лесов по сохранению биосферной устойчивости и захвату углерода) в целях их отражения в международных механизмах финансирования сохранения </a:t>
            </a:r>
            <a:r>
              <a:rPr lang="ru-RU" dirty="0" err="1" smtClean="0"/>
              <a:t>экосистемных</a:t>
            </a:r>
            <a:r>
              <a:rPr lang="ru-RU" dirty="0" smtClean="0"/>
              <a:t> услуг и компенсации вклада России как глобального экологического донора </a:t>
            </a:r>
          </a:p>
        </p:txBody>
      </p:sp>
      <p:cxnSp>
        <p:nvCxnSpPr>
          <p:cNvPr id="11" name="Прямая соединительная линия 18"/>
          <p:cNvCxnSpPr/>
          <p:nvPr/>
        </p:nvCxnSpPr>
        <p:spPr>
          <a:xfrm flipV="1">
            <a:off x="3599728" y="1950705"/>
            <a:ext cx="5666" cy="4756824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6"/>
          <p:cNvCxnSpPr/>
          <p:nvPr/>
        </p:nvCxnSpPr>
        <p:spPr>
          <a:xfrm flipH="1">
            <a:off x="224685" y="1751255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775"/>
          <a:stretch/>
        </p:blipFill>
        <p:spPr>
          <a:xfrm>
            <a:off x="3646027" y="6377651"/>
            <a:ext cx="2546430" cy="480349"/>
          </a:xfrm>
          <a:prstGeom prst="rect">
            <a:avLst/>
          </a:prstGeom>
        </p:spPr>
      </p:pic>
      <p:pic>
        <p:nvPicPr>
          <p:cNvPr id="12" name="Рисунок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775"/>
          <a:stretch/>
        </p:blipFill>
        <p:spPr>
          <a:xfrm flipH="1">
            <a:off x="6157732" y="6389224"/>
            <a:ext cx="2546430" cy="468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03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4989" y="377111"/>
            <a:ext cx="7692886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4343400" y="2593098"/>
            <a:ext cx="2773" cy="3487621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4"/>
          <p:cNvGrpSpPr/>
          <p:nvPr/>
        </p:nvGrpSpPr>
        <p:grpSpPr>
          <a:xfrm>
            <a:off x="-16566" y="5954080"/>
            <a:ext cx="9174421" cy="911768"/>
            <a:chOff x="-16566" y="5954080"/>
            <a:chExt cx="9174421" cy="911768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cxnSp>
        <p:nvCxnSpPr>
          <p:cNvPr id="17" name="Прямая соединительная линия 16"/>
          <p:cNvCxnSpPr/>
          <p:nvPr/>
        </p:nvCxnSpPr>
        <p:spPr>
          <a:xfrm flipH="1">
            <a:off x="224685" y="1704957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0" y="3119393"/>
            <a:ext cx="43057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 err="1" smtClean="0">
                <a:cs typeface="Times New Roman" panose="02020603050405020304" pitchFamily="18" charset="0"/>
              </a:rPr>
              <a:t>Проблемы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развити</a:t>
            </a:r>
            <a:r>
              <a:rPr lang="ru-RU" sz="1600" dirty="0" smtClean="0">
                <a:cs typeface="Times New Roman" panose="02020603050405020304" pitchFamily="18" charset="0"/>
              </a:rPr>
              <a:t>я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по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модели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опоры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углеводороды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очевидны</a:t>
            </a:r>
            <a:r>
              <a:rPr lang="en-US" sz="1600" dirty="0" smtClean="0">
                <a:cs typeface="Times New Roman" panose="02020603050405020304" pitchFamily="18" charset="0"/>
              </a:rPr>
              <a:t>. В 1996-2016 </a:t>
            </a:r>
            <a:r>
              <a:rPr lang="en-US" sz="1600" dirty="0" err="1" smtClean="0">
                <a:cs typeface="Times New Roman" panose="02020603050405020304" pitchFamily="18" charset="0"/>
              </a:rPr>
              <a:t>гг</a:t>
            </a:r>
            <a:r>
              <a:rPr lang="en-US" sz="1600" dirty="0" smtClean="0"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cs typeface="Times New Roman" panose="02020603050405020304" pitchFamily="18" charset="0"/>
              </a:rPr>
              <a:t>при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развитии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по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этой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модели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Россия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прошла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через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три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кризиса</a:t>
            </a:r>
            <a:r>
              <a:rPr lang="en-US" sz="1600" dirty="0" smtClean="0">
                <a:cs typeface="Times New Roman" panose="02020603050405020304" pitchFamily="18" charset="0"/>
              </a:rPr>
              <a:t> (1998 г., 2009 г. и 2015-2016 </a:t>
            </a:r>
            <a:r>
              <a:rPr lang="en-US" sz="1600" dirty="0" err="1" smtClean="0">
                <a:cs typeface="Times New Roman" panose="02020603050405020304" pitchFamily="18" charset="0"/>
              </a:rPr>
              <a:t>гг</a:t>
            </a:r>
            <a:r>
              <a:rPr lang="en-US" sz="1600" dirty="0" smtClean="0">
                <a:cs typeface="Times New Roman" panose="02020603050405020304" pitchFamily="18" charset="0"/>
              </a:rPr>
              <a:t>.), в </a:t>
            </a:r>
            <a:r>
              <a:rPr lang="en-US" sz="1600" dirty="0" err="1" smtClean="0">
                <a:cs typeface="Times New Roman" panose="02020603050405020304" pitchFamily="18" charset="0"/>
              </a:rPr>
              <a:t>которых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она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суммарно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потеряла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17%</a:t>
            </a:r>
            <a:r>
              <a:rPr lang="en-US" sz="1600" dirty="0" smtClean="0">
                <a:cs typeface="Times New Roman" panose="02020603050405020304" pitchFamily="18" charset="0"/>
              </a:rPr>
              <a:t> ВВП, </a:t>
            </a:r>
            <a:r>
              <a:rPr lang="en-US" sz="1600" dirty="0" err="1" smtClean="0">
                <a:cs typeface="Times New Roman" panose="02020603050405020304" pitchFamily="18" charset="0"/>
              </a:rPr>
              <a:t>или</a:t>
            </a:r>
            <a:r>
              <a:rPr lang="en-US" sz="1600" dirty="0" smtClean="0">
                <a:cs typeface="Times New Roman" panose="02020603050405020304" pitchFamily="18" charset="0"/>
              </a:rPr>
              <a:t> в </a:t>
            </a:r>
            <a:r>
              <a:rPr lang="en-US" sz="1600" dirty="0" err="1" smtClean="0">
                <a:cs typeface="Times New Roman" panose="02020603050405020304" pitchFamily="18" charset="0"/>
              </a:rPr>
              <a:t>среднем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почти</a:t>
            </a:r>
            <a:r>
              <a:rPr lang="en-US" sz="1600" dirty="0" smtClean="0">
                <a:cs typeface="Times New Roman" panose="02020603050405020304" pitchFamily="18" charset="0"/>
              </a:rPr>
              <a:t> 1% в </a:t>
            </a:r>
            <a:r>
              <a:rPr lang="en-US" sz="1600" dirty="0" err="1" smtClean="0">
                <a:cs typeface="Times New Roman" panose="02020603050405020304" pitchFamily="18" charset="0"/>
              </a:rPr>
              <a:t>год</a:t>
            </a:r>
            <a:r>
              <a:rPr lang="en-US" sz="1600" dirty="0" smtClean="0">
                <a:cs typeface="Times New Roman" panose="02020603050405020304" pitchFamily="18" charset="0"/>
              </a:rPr>
              <a:t>! </a:t>
            </a:r>
            <a:endParaRPr lang="en-US" sz="1600" dirty="0"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2"/>
          <p:cNvSpPr/>
          <p:nvPr/>
        </p:nvSpPr>
        <p:spPr>
          <a:xfrm>
            <a:off x="508000" y="0"/>
            <a:ext cx="799494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549019"/>
            <a:ext cx="91440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Направления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перехода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к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новой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экономике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и к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экологически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устойчивому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развитию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во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многом</a:t>
            </a:r>
            <a:r>
              <a:rPr lang="en-US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совпадают</a:t>
            </a:r>
            <a:endParaRPr lang="en-US" sz="2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787510"/>
            <a:ext cx="425948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/>
              <a:t>«Будущее, которого мы хотим» для себя и своих детей в </a:t>
            </a:r>
            <a:r>
              <a:rPr lang="en-US" sz="1600" dirty="0" smtClean="0"/>
              <a:t>XXI</a:t>
            </a:r>
            <a:r>
              <a:rPr lang="ru-RU" sz="1600" dirty="0" smtClean="0"/>
              <a:t> веке – это экологически устойчивое развитие, обеспечивающее повышение благосостояния людей и социальную справедливость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" y="4714714"/>
            <a:ext cx="4259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/>
              <a:t>Роль сырьевого сектора экономики в ВВП будет постепенно сокращаться </a:t>
            </a:r>
          </a:p>
          <a:p>
            <a:pPr algn="r"/>
            <a:r>
              <a:rPr lang="ru-RU" sz="1600" dirty="0" smtClean="0"/>
              <a:t>Эти «выпадающие» доходы должна заменить инновационная продукция новой «зеленой» экономики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4502552" y="1844988"/>
            <a:ext cx="464144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При сохранении нынешних тенденций с очень большой вероятностью экологическая ситуация будет ухудшаться в долгосрочной перспективе,</a:t>
            </a:r>
          </a:p>
          <a:p>
            <a:pPr lvl="0"/>
            <a:r>
              <a:rPr lang="ru-RU" sz="1600" dirty="0" smtClean="0"/>
              <a:t>кумулятивные выбросы и сбросы за 2016-2050 гг. составят огромные величины:</a:t>
            </a:r>
          </a:p>
          <a:p>
            <a:pPr marL="173038" lvl="1" indent="284163">
              <a:buFont typeface="Arial" pitchFamily="34" charset="0"/>
              <a:buChar char="•"/>
            </a:pPr>
            <a:r>
              <a:rPr lang="ru-RU" sz="1600" dirty="0" smtClean="0"/>
              <a:t>вредных веществ в атмосферу – 925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т;</a:t>
            </a:r>
          </a:p>
          <a:p>
            <a:pPr marL="173038" lvl="1" indent="284163">
              <a:buFont typeface="Arial" pitchFamily="34" charset="0"/>
              <a:buChar char="•"/>
            </a:pPr>
            <a:r>
              <a:rPr lang="ru-RU" sz="1600" dirty="0" smtClean="0"/>
              <a:t>неочищенных сточных вод - 457 </a:t>
            </a:r>
            <a:r>
              <a:rPr lang="ru-RU" sz="1600" dirty="0" err="1" smtClean="0"/>
              <a:t>млрд</a:t>
            </a:r>
            <a:r>
              <a:rPr lang="ru-RU" sz="1600" dirty="0" smtClean="0"/>
              <a:t> м</a:t>
            </a:r>
            <a:r>
              <a:rPr lang="ru-RU" sz="1600" baseline="30000" dirty="0" smtClean="0"/>
              <a:t>3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 marL="173038" lvl="1" indent="284163">
              <a:buFont typeface="Arial" pitchFamily="34" charset="0"/>
              <a:buChar char="•"/>
            </a:pPr>
            <a:r>
              <a:rPr lang="en-US" sz="1600" dirty="0" err="1" smtClean="0"/>
              <a:t>отходов</a:t>
            </a:r>
            <a:r>
              <a:rPr lang="en-US" sz="1600" dirty="0" smtClean="0"/>
              <a:t> –  190 </a:t>
            </a:r>
            <a:r>
              <a:rPr lang="en-US" sz="1600" dirty="0" err="1" smtClean="0"/>
              <a:t>млрд</a:t>
            </a:r>
            <a:r>
              <a:rPr lang="en-US" sz="1600" dirty="0" smtClean="0"/>
              <a:t> т, в </a:t>
            </a:r>
            <a:r>
              <a:rPr lang="en-US" sz="1600" dirty="0" err="1" smtClean="0"/>
              <a:t>т.ч</a:t>
            </a:r>
            <a:r>
              <a:rPr lang="en-US" sz="1600" dirty="0" smtClean="0"/>
              <a:t>. ТКО – 15 </a:t>
            </a:r>
            <a:r>
              <a:rPr lang="en-US" sz="1600" dirty="0" err="1" smtClean="0"/>
              <a:t>млрд</a:t>
            </a:r>
            <a:r>
              <a:rPr lang="en-US" sz="1600" dirty="0" smtClean="0"/>
              <a:t> м</a:t>
            </a:r>
            <a:r>
              <a:rPr lang="en-US" sz="1600" baseline="30000" dirty="0" smtClean="0"/>
              <a:t>3</a:t>
            </a:r>
            <a:r>
              <a:rPr lang="en-US" sz="1600" dirty="0" smtClean="0"/>
              <a:t>.</a:t>
            </a:r>
            <a:endParaRPr lang="ru-RU" sz="1600" dirty="0" smtClean="0"/>
          </a:p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572000" y="4159925"/>
            <a:ext cx="4572000" cy="1631216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Слишком велики риски развития по сценарию «Мир уходит в «зеленое» будущее, а Россия топчется на месте в «красном» настоящем и с грустью смотрит вслед»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007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9985802"/>
              </p:ext>
            </p:extLst>
          </p:nvPr>
        </p:nvGraphicFramePr>
        <p:xfrm>
          <a:off x="3323590" y="2862470"/>
          <a:ext cx="3054026" cy="3086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407285"/>
            <a:ext cx="9144000" cy="1107996"/>
          </a:xfrm>
          <a:prstGeom prst="rect">
            <a:avLst/>
          </a:prstGeom>
          <a:solidFill>
            <a:srgbClr val="339933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 на траекторию экологически </a:t>
            </a:r>
            <a:endParaRPr lang="ru-RU" sz="2400" b="1" dirty="0" smtClean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сбалансированного развития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Сокращение загрязнений и выбросов к 2050 г. на 50% от  уровня 2015</a:t>
            </a:r>
            <a:r>
              <a:rPr lang="en-US" b="1" dirty="0" smtClean="0">
                <a:solidFill>
                  <a:schemeClr val="bg1"/>
                </a:solidFill>
              </a:rPr>
              <a:t> </a:t>
            </a:r>
            <a:r>
              <a:rPr lang="ru-RU" b="1" dirty="0" smtClean="0">
                <a:solidFill>
                  <a:schemeClr val="bg1"/>
                </a:solidFill>
              </a:rPr>
              <a:t>г.</a:t>
            </a:r>
            <a:endParaRPr lang="ru-RU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9517231"/>
              </p:ext>
            </p:extLst>
          </p:nvPr>
        </p:nvGraphicFramePr>
        <p:xfrm>
          <a:off x="2" y="2862470"/>
          <a:ext cx="3207024" cy="3030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90207853"/>
              </p:ext>
            </p:extLst>
          </p:nvPr>
        </p:nvGraphicFramePr>
        <p:xfrm>
          <a:off x="6377616" y="2857207"/>
          <a:ext cx="2683578" cy="303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0" y="1512565"/>
            <a:ext cx="8886680" cy="61555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ru-RU" sz="24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«базовому» и «зеленому» сценариям</a:t>
            </a:r>
            <a:endParaRPr lang="ru-RU" sz="24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Прямоугольник 2"/>
          <p:cNvSpPr/>
          <p:nvPr/>
        </p:nvSpPr>
        <p:spPr>
          <a:xfrm>
            <a:off x="508000" y="0"/>
            <a:ext cx="799494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0" y="2164466"/>
          <a:ext cx="9144000" cy="659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9337"/>
                <a:gridCol w="3113590"/>
                <a:gridCol w="2801073"/>
              </a:tblGrid>
              <a:tr h="65975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Выбросы загрязняющих веществ в атмосферу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отходов производства и потребления</a:t>
                      </a:r>
                      <a:endParaRPr lang="en-US" sz="1600" dirty="0"/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Сброс загрязненных сточных вод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8044405" y="1515534"/>
            <a:ext cx="1099595" cy="610180"/>
          </a:xfrm>
          <a:prstGeom prst="rect">
            <a:avLst/>
          </a:prstGeom>
        </p:spPr>
      </p:pic>
      <p:pic>
        <p:nvPicPr>
          <p:cNvPr id="17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0" y="1532259"/>
            <a:ext cx="1052068" cy="583807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России предстоит перейти к модели роста, которая позволяет не только замораживать, но и значительно снижать, причем не только удельные, но и абсолютные показатели негативного воздействия на окружающую среду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358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47207"/>
            <a:ext cx="9144000" cy="1200329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Многие меры по снижению выбросов, сбросов и отходов имеют весомый синергетический эффект и позволяют одновременно решать несколько экологических и экономических проблем</a:t>
            </a:r>
            <a:endParaRPr lang="en-US" sz="2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4216400" y="1807182"/>
            <a:ext cx="10216" cy="4784118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24705" y="1857903"/>
            <a:ext cx="382877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снизить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отходов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endParaRPr lang="ru-RU" sz="16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 раза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к 2050 г.,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пере</a:t>
            </a:r>
            <a:r>
              <a:rPr lang="ru-RU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йти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экономике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замкнутого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цикла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у</a:t>
            </a:r>
            <a:r>
              <a:rPr lang="ru-RU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йти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сырьевой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структуры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экономики и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экспорта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сни</a:t>
            </a:r>
            <a:r>
              <a:rPr lang="ru-RU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зить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материалоемкост</a:t>
            </a:r>
            <a:r>
              <a:rPr lang="ru-RU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энергоемкост</a:t>
            </a:r>
            <a:r>
              <a:rPr lang="ru-RU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graphicFrame>
        <p:nvGraphicFramePr>
          <p:cNvPr id="14" name="Chart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80797154"/>
              </p:ext>
            </p:extLst>
          </p:nvPr>
        </p:nvGraphicFramePr>
        <p:xfrm>
          <a:off x="4421529" y="3935391"/>
          <a:ext cx="4379594" cy="1941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332520" y="1926651"/>
            <a:ext cx="462279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Во всех сценариях выполняются требования целевой установки Указа №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752 по удержанию выбросов к 2020 г. на </a:t>
            </a:r>
            <a:r>
              <a:rPr lang="ru-RU" sz="20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25%</a:t>
            </a:r>
            <a:r>
              <a:rPr lang="ru-RU" sz="1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ниже уровня 1990 г. Но обязательство по снижению выбросов на </a:t>
            </a:r>
            <a:r>
              <a:rPr lang="ru-RU" sz="1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25 -30%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к 2030 г., сформулированное в национально определяемом вкладе России, в базовом сценарии не проходит по верхней границе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3692438"/>
            <a:ext cx="406271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снижения захоронения ТКО на полигонах в </a:t>
            </a:r>
            <a:r>
              <a:rPr lang="ru-RU" sz="20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раза к 2050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г. Необходимо остановить тренд к росту ТКО на душу населения, организовать раздельный сбор мусора и повысить долю утилизации ТКО до </a:t>
            </a:r>
            <a:r>
              <a:rPr lang="ru-RU" sz="20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% к 2050 г. 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-16566" y="5954080"/>
            <a:ext cx="9174421" cy="911768"/>
            <a:chOff x="-16566" y="5954080"/>
            <a:chExt cx="9174421" cy="911768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cxnSp>
        <p:nvCxnSpPr>
          <p:cNvPr id="16" name="Прямая соединительная линия 15"/>
          <p:cNvCxnSpPr/>
          <p:nvPr/>
        </p:nvCxnSpPr>
        <p:spPr>
          <a:xfrm flipH="1">
            <a:off x="224685" y="1777238"/>
            <a:ext cx="8919315" cy="0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2"/>
          <p:cNvSpPr/>
          <p:nvPr/>
        </p:nvSpPr>
        <p:spPr>
          <a:xfrm>
            <a:off x="508000" y="0"/>
            <a:ext cx="799494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202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 flipH="1" flipV="1">
            <a:off x="0" y="1323237"/>
            <a:ext cx="8723242" cy="1"/>
          </a:xfrm>
          <a:prstGeom prst="line">
            <a:avLst/>
          </a:prstGeom>
          <a:ln>
            <a:solidFill>
              <a:srgbClr val="B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57516" y="1353750"/>
            <a:ext cx="6069663" cy="547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SzPct val="150000"/>
              <a:buBlip>
                <a:blip r:embed="rId2"/>
              </a:buBlip>
            </a:pP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Запуск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новой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Энергоэффективная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Россия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» с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реализацией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перечня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нструментов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позволяющих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обеспечить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энергоемкости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ВВП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50% в 2015-2050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ct val="150000"/>
              <a:buBlip>
                <a:blip r:embed="rId2"/>
              </a:buBlip>
            </a:pP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Меры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позволяющие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кратно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ускорить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ВИЭ,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меры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микрогенерации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ВИЭ</a:t>
            </a:r>
            <a:endParaRPr lang="ru-RU" sz="16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ct val="150000"/>
              <a:buBlip>
                <a:blip r:embed="rId2"/>
              </a:buBlip>
            </a:pP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Широкий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набор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мер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позволяющих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существенно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снизить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негативное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воздействие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транспорта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окружающую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среду</a:t>
            </a:r>
            <a:endParaRPr lang="ru-RU" sz="16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ct val="150000"/>
              <a:buBlip>
                <a:blip r:embed="rId2"/>
              </a:buBlip>
            </a:pP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Разработку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реализацию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долгосрочного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низким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уровнем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выбросов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парниковых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газов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ct val="150000"/>
              <a:buBlip>
                <a:blip r:embed="rId2"/>
              </a:buBlip>
            </a:pP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рыночных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механизмов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сокращения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выбросов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сбросов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природных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ресурсов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отходами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рыночные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регулирования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атмосферных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выбросов</a:t>
            </a:r>
            <a:endParaRPr lang="ru-RU" sz="16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ct val="150000"/>
              <a:buBlip>
                <a:blip r:embed="rId2"/>
              </a:buBlip>
            </a:pP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Фискально-нейтральную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трансформацию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налоговой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повышением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налогового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бремени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загрязняющих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снижении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налогообложения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чистых</a:t>
            </a:r>
            <a:r>
              <a:rPr lang="en-US" sz="1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</a:t>
            </a:r>
            <a:endParaRPr lang="ru-RU" sz="16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ct val="150000"/>
              <a:buBlip>
                <a:blip r:embed="rId2"/>
              </a:buBlip>
            </a:pPr>
            <a:r>
              <a:rPr lang="en-US" sz="1600" dirty="0" err="1" smtClean="0">
                <a:effectLst/>
                <a:ea typeface="Times New Roman" panose="02020603050405020304" pitchFamily="18" charset="0"/>
              </a:rPr>
              <a:t>Формирование</a:t>
            </a:r>
            <a:r>
              <a:rPr lang="en-US" sz="1600" dirty="0" smtClean="0">
                <a:effectLst/>
                <a:ea typeface="Times New Roman" panose="02020603050405020304" pitchFamily="18" charset="0"/>
              </a:rPr>
              <a:t> и </a:t>
            </a:r>
            <a:r>
              <a:rPr lang="en-US" sz="1600" dirty="0" err="1" smtClean="0">
                <a:effectLst/>
                <a:ea typeface="Times New Roman" panose="02020603050405020304" pitchFamily="18" charset="0"/>
              </a:rPr>
              <a:t>активное</a:t>
            </a:r>
            <a:r>
              <a:rPr lang="en-US" sz="1600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</a:rPr>
              <a:t>использование</a:t>
            </a:r>
            <a:r>
              <a:rPr lang="en-US" sz="1600" dirty="0" smtClean="0">
                <a:effectLst/>
                <a:ea typeface="Times New Roman" panose="02020603050405020304" pitchFamily="18" charset="0"/>
              </a:rPr>
              <a:t> «</a:t>
            </a:r>
            <a:r>
              <a:rPr lang="en-US" sz="1600" dirty="0" err="1" smtClean="0">
                <a:effectLst/>
                <a:ea typeface="Times New Roman" panose="02020603050405020304" pitchFamily="18" charset="0"/>
              </a:rPr>
              <a:t>зеленых</a:t>
            </a:r>
            <a:r>
              <a:rPr lang="en-US" sz="1600" dirty="0" smtClean="0">
                <a:effectLst/>
                <a:ea typeface="Times New Roman" panose="02020603050405020304" pitchFamily="18" charset="0"/>
              </a:rPr>
              <a:t>» </a:t>
            </a:r>
            <a:r>
              <a:rPr lang="en-US" sz="1600" dirty="0" err="1" smtClean="0">
                <a:effectLst/>
                <a:ea typeface="Times New Roman" panose="02020603050405020304" pitchFamily="18" charset="0"/>
              </a:rPr>
              <a:t>финансовых</a:t>
            </a:r>
            <a:r>
              <a:rPr lang="en-US" sz="1600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ea typeface="Times New Roman" panose="02020603050405020304" pitchFamily="18" charset="0"/>
              </a:rPr>
              <a:t>инструментов</a:t>
            </a:r>
            <a:r>
              <a:rPr lang="en-US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47241"/>
            <a:ext cx="9144000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a typeface="Times New Roman" panose="02020603050405020304" pitchFamily="18" charset="0"/>
              </a:rPr>
              <a:t>Необходимо</a:t>
            </a:r>
            <a:r>
              <a:rPr lang="ru-RU" b="1" dirty="0" smtClean="0">
                <a:ea typeface="Times New Roman" panose="02020603050405020304" pitchFamily="18" charset="0"/>
              </a:rPr>
              <a:t> разработать </a:t>
            </a:r>
            <a:r>
              <a:rPr lang="ru-RU" sz="2000" b="1" dirty="0" smtClean="0">
                <a:ea typeface="Times New Roman" panose="02020603050405020304" pitchFamily="18" charset="0"/>
              </a:rPr>
              <a:t>Концепцию экологически устойчивого («зеленого») развития </a:t>
            </a:r>
            <a:r>
              <a:rPr lang="ru-RU" b="1" dirty="0" smtClean="0">
                <a:ea typeface="Times New Roman" panose="02020603050405020304" pitchFamily="18" charset="0"/>
              </a:rPr>
              <a:t>РФ до 2030 года с перспективой до 2050 с набором «</a:t>
            </a:r>
            <a:r>
              <a:rPr lang="ru-RU" b="1" dirty="0" smtClean="0">
                <a:effectLst/>
                <a:ea typeface="Times New Roman" panose="02020603050405020304" pitchFamily="18" charset="0"/>
              </a:rPr>
              <a:t>решительных» мер </a:t>
            </a:r>
            <a:endParaRPr lang="ru-RU" dirty="0"/>
          </a:p>
        </p:txBody>
      </p:sp>
      <p:sp>
        <p:nvSpPr>
          <p:cNvPr id="5" name="Прямоугольник 2"/>
          <p:cNvSpPr/>
          <p:nvPr/>
        </p:nvSpPr>
        <p:spPr>
          <a:xfrm>
            <a:off x="551543" y="0"/>
            <a:ext cx="795140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08203" y="3062075"/>
            <a:ext cx="2835797" cy="28931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</a:rPr>
              <a:t>«</a:t>
            </a:r>
            <a:r>
              <a:rPr lang="en-US" sz="2000" b="1" dirty="0" err="1" smtClean="0">
                <a:solidFill>
                  <a:schemeClr val="bg1"/>
                </a:solidFill>
              </a:rPr>
              <a:t>Зеленая</a:t>
            </a:r>
            <a:r>
              <a:rPr lang="en-US" sz="2000" b="1" dirty="0" smtClean="0">
                <a:solidFill>
                  <a:schemeClr val="bg1"/>
                </a:solidFill>
              </a:rPr>
              <a:t>» </a:t>
            </a:r>
            <a:r>
              <a:rPr lang="en-US" sz="2000" b="1" dirty="0" err="1" smtClean="0">
                <a:solidFill>
                  <a:schemeClr val="bg1"/>
                </a:solidFill>
              </a:rPr>
              <a:t>экономика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– </a:t>
            </a:r>
            <a:r>
              <a:rPr lang="en-US" b="1" dirty="0" err="1" smtClean="0">
                <a:solidFill>
                  <a:schemeClr val="bg1"/>
                </a:solidFill>
              </a:rPr>
              <a:t>экономика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</a:rPr>
              <a:t>которая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повышает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благосостояние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людей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</a:rPr>
              <a:t>обеспечивает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социальную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справедливость</a:t>
            </a:r>
            <a:r>
              <a:rPr lang="en-US" b="1" dirty="0" smtClean="0">
                <a:solidFill>
                  <a:schemeClr val="bg1"/>
                </a:solidFill>
              </a:rPr>
              <a:t> и </a:t>
            </a:r>
            <a:r>
              <a:rPr lang="en-US" b="1" dirty="0" err="1" smtClean="0">
                <a:solidFill>
                  <a:schemeClr val="bg1"/>
                </a:solidFill>
              </a:rPr>
              <a:t>при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этом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существенно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снижает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риски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для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окружающей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среды</a:t>
            </a:r>
            <a:r>
              <a:rPr lang="en-US" b="1" dirty="0" smtClean="0">
                <a:solidFill>
                  <a:schemeClr val="bg1"/>
                </a:solidFill>
              </a:rPr>
              <a:t> и </a:t>
            </a:r>
            <a:r>
              <a:rPr lang="en-US" b="1" dirty="0" err="1" smtClean="0">
                <a:solidFill>
                  <a:schemeClr val="bg1"/>
                </a:solidFill>
              </a:rPr>
              <a:t>ее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деградации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6565235" y="1404804"/>
            <a:ext cx="2578765" cy="1430992"/>
          </a:xfrm>
          <a:prstGeom prst="rect">
            <a:avLst/>
          </a:prstGeom>
        </p:spPr>
      </p:pic>
      <p:pic>
        <p:nvPicPr>
          <p:cNvPr id="10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777" y="6157732"/>
            <a:ext cx="2824223" cy="697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74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2240" y="1527632"/>
            <a:ext cx="8650817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lang="ru-RU" sz="1600" dirty="0" smtClean="0">
                <a:cs typeface="Times New Roman" panose="02020603050405020304" pitchFamily="18" charset="0"/>
              </a:rPr>
              <a:t>От позиции гражданского общества зависит формирование новой экономики в соответствии с требованиями устойчивого развития («зеленой» экономики, экономики знаний).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lang="ru-RU" sz="1600" dirty="0" smtClean="0">
                <a:cs typeface="Times New Roman" panose="02020603050405020304" pitchFamily="18" charset="0"/>
              </a:rPr>
              <a:t>Доля россиян, которые считают плохую экологическую обстановку в регионе, где они проживают, острой и требующей первоочередного решения проблемой, даже на фоне снижения доходов остается высокой – 12%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lang="ru-RU" sz="1600" dirty="0" smtClean="0">
                <a:cs typeface="Times New Roman" panose="02020603050405020304" pitchFamily="18" charset="0"/>
              </a:rPr>
              <a:t>Каждый пятый житель России готов принять участие в различных акциях протеста, если властями не будут решаться актуальные проблемы (в том числе проблема плохой экологической ситуации)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lang="ru-RU" sz="1600" dirty="0" smtClean="0">
                <a:cs typeface="Times New Roman" panose="02020603050405020304" pitchFamily="18" charset="0"/>
              </a:rPr>
              <a:t>Развитие движения в поддержку устойчивого развития предполагает обеспечение информированности и заинтересованности населения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lang="ru-RU" sz="1600" dirty="0" smtClean="0">
                <a:cs typeface="Times New Roman" panose="02020603050405020304" pitchFamily="18" charset="0"/>
              </a:rPr>
              <a:t>Необходима реализация специальных программ в сфере образования и просвещения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lang="ru-RU" sz="1600" dirty="0" smtClean="0">
                <a:cs typeface="Times New Roman" panose="02020603050405020304" pitchFamily="18" charset="0"/>
              </a:rPr>
              <a:t>Приоритетом работы структур гражданского общества и экспертного сообщества становится содействие развитию системы образования и просвещения населения в области экологии и устойчивого развития, молодежного движения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ct val="150000"/>
              <a:buBlip>
                <a:blip r:embed="rId2"/>
              </a:buBlip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Отсутствие эффективного диалога по экологической тематике затрудняет проведение экологических реформ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23530"/>
            <a:ext cx="9144000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Обеспечение экологически устойчивого развития России: </a:t>
            </a:r>
          </a:p>
          <a:p>
            <a:pPr algn="ctr"/>
            <a:r>
              <a:rPr lang="ru-RU" sz="2200" b="1" dirty="0" smtClean="0"/>
              <a:t>повышение роли гражданского общества</a:t>
            </a:r>
            <a:endParaRPr lang="ru-RU" sz="2200" b="1" dirty="0"/>
          </a:p>
        </p:txBody>
      </p:sp>
      <p:grpSp>
        <p:nvGrpSpPr>
          <p:cNvPr id="10" name="Группа 20"/>
          <p:cNvGrpSpPr/>
          <p:nvPr/>
        </p:nvGrpSpPr>
        <p:grpSpPr>
          <a:xfrm>
            <a:off x="-16566" y="6377651"/>
            <a:ext cx="9174421" cy="488196"/>
            <a:chOff x="-16566" y="5954080"/>
            <a:chExt cx="9174421" cy="911768"/>
          </a:xfrm>
        </p:grpSpPr>
        <p:pic>
          <p:nvPicPr>
            <p:cNvPr id="11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12" name="Рисунок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sp>
        <p:nvSpPr>
          <p:cNvPr id="15" name="Прямоугольник 2"/>
          <p:cNvSpPr/>
          <p:nvPr/>
        </p:nvSpPr>
        <p:spPr>
          <a:xfrm>
            <a:off x="537029" y="0"/>
            <a:ext cx="796591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74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" t="3518" r="4114"/>
          <a:stretch/>
        </p:blipFill>
        <p:spPr>
          <a:xfrm>
            <a:off x="-26504" y="648183"/>
            <a:ext cx="9170504" cy="5088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26106" y="6150114"/>
            <a:ext cx="5717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Борис Александрович Дубровский</a:t>
            </a:r>
            <a:endParaRPr lang="en-US" sz="2400" b="1" dirty="0" smtClean="0"/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Губернатор Челябинской области  </a:t>
            </a:r>
          </a:p>
        </p:txBody>
      </p:sp>
      <p:grpSp>
        <p:nvGrpSpPr>
          <p:cNvPr id="10" name="Группа 20"/>
          <p:cNvGrpSpPr/>
          <p:nvPr/>
        </p:nvGrpSpPr>
        <p:grpSpPr>
          <a:xfrm>
            <a:off x="0" y="5949387"/>
            <a:ext cx="9174421" cy="708116"/>
            <a:chOff x="-16566" y="5954080"/>
            <a:chExt cx="9174421" cy="911768"/>
          </a:xfrm>
        </p:grpSpPr>
        <p:pic>
          <p:nvPicPr>
            <p:cNvPr id="11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566" y="5954080"/>
              <a:ext cx="6178827" cy="901240"/>
            </a:xfrm>
            <a:prstGeom prst="rect">
              <a:avLst/>
            </a:prstGeom>
          </p:spPr>
        </p:pic>
        <p:pic>
          <p:nvPicPr>
            <p:cNvPr id="12" name="Рисунок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9775"/>
            <a:stretch/>
          </p:blipFill>
          <p:spPr>
            <a:xfrm>
              <a:off x="6054586" y="5964608"/>
              <a:ext cx="3103269" cy="901240"/>
            </a:xfrm>
            <a:prstGeom prst="rect">
              <a:avLst/>
            </a:prstGeom>
          </p:spPr>
        </p:pic>
      </p:grpSp>
      <p:sp>
        <p:nvSpPr>
          <p:cNvPr id="13" name="Прямоугольник 2"/>
          <p:cNvSpPr/>
          <p:nvPr/>
        </p:nvSpPr>
        <p:spPr>
          <a:xfrm>
            <a:off x="537029" y="0"/>
            <a:ext cx="796591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к докладу «Об экологическом развитии России в интересах будущих поколений»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82906" y="3136738"/>
            <a:ext cx="8704162" cy="10185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685800" dist="914400" dir="9300000" sx="103000" sy="103000" algn="tl" rotWithShape="0">
                    <a:schemeClr val="accent1">
                      <a:lumMod val="75000"/>
                      <a:alpha val="83000"/>
                    </a:schemeClr>
                  </a:outerShdw>
                </a:effectLst>
              </a:rPr>
              <a:t>Нет одной дороги в будущее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685800" dist="914400" dir="9300000" sx="103000" sy="103000" algn="tl" rotWithShape="0">
                    <a:schemeClr val="accent1">
                      <a:lumMod val="75000"/>
                      <a:alpha val="83000"/>
                    </a:schemeClr>
                  </a:outerShdw>
                </a:effectLst>
              </a:rPr>
              <a:t>!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685800" dist="914400" dir="9300000" sx="103000" sy="103000" algn="tl" rotWithShape="0">
                    <a:schemeClr val="accent1">
                      <a:lumMod val="75000"/>
                      <a:alpha val="83000"/>
                    </a:schemeClr>
                  </a:outerShdw>
                </a:effectLst>
              </a:rPr>
              <a:t>Нужно выбрать правильную дорогу</a:t>
            </a:r>
            <a:r>
              <a:rPr lang="ru-RU" sz="3200" dirty="0" smtClean="0">
                <a:solidFill>
                  <a:schemeClr val="bg1"/>
                </a:solidFill>
              </a:rPr>
              <a:t>!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6" name="Picture 5" descr="http://www.radionetplus.ru/uploads/posts/2013-04/1365401259_teplye-oboi-20.jpg"/>
          <p:cNvPicPr/>
          <p:nvPr/>
        </p:nvPicPr>
        <p:blipFill rotWithShape="1">
          <a:blip r:embed="rId5" cstate="print"/>
          <a:srcRect l="40268"/>
          <a:stretch/>
        </p:blipFill>
        <p:spPr bwMode="auto">
          <a:xfrm>
            <a:off x="5192889" y="610359"/>
            <a:ext cx="2873410" cy="2645466"/>
          </a:xfrm>
          <a:prstGeom prst="ellipse">
            <a:avLst/>
          </a:prstGeom>
          <a:ln w="15875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8041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2064</TotalTime>
  <Words>3045</Words>
  <Application>Microsoft Office PowerPoint</Application>
  <PresentationFormat>On-screen Show (4:3)</PresentationFormat>
  <Paragraphs>329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Тема Office</vt:lpstr>
      <vt:lpstr>Об экологическом развитии Российской Федерации в интересах будущих поколений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экологическом развитии Российской Федерации в интересах будущих поколений</dc:title>
  <dc:creator>Anna D. Myshak</dc:creator>
  <cp:lastModifiedBy>Igor A. Bashmakov</cp:lastModifiedBy>
  <cp:revision>79</cp:revision>
  <dcterms:created xsi:type="dcterms:W3CDTF">2016-11-24T07:27:12Z</dcterms:created>
  <dcterms:modified xsi:type="dcterms:W3CDTF">2016-12-16T11:31:53Z</dcterms:modified>
</cp:coreProperties>
</file>