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wmf" ContentType="image/x-wmf"/>
  <Default Extension="emf" ContentType="image/x-emf"/>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gif" ContentType="image/gif"/>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notesMasterIdLst>
    <p:notesMasterId r:id="rId19"/>
  </p:notesMasterIdLst>
  <p:sldIdLst>
    <p:sldId id="269" r:id="rId2"/>
    <p:sldId id="416" r:id="rId3"/>
    <p:sldId id="440" r:id="rId4"/>
    <p:sldId id="442" r:id="rId5"/>
    <p:sldId id="443" r:id="rId6"/>
    <p:sldId id="447" r:id="rId7"/>
    <p:sldId id="452" r:id="rId8"/>
    <p:sldId id="448" r:id="rId9"/>
    <p:sldId id="451" r:id="rId10"/>
    <p:sldId id="450" r:id="rId11"/>
    <p:sldId id="449" r:id="rId12"/>
    <p:sldId id="423" r:id="rId13"/>
    <p:sldId id="453" r:id="rId14"/>
    <p:sldId id="454" r:id="rId15"/>
    <p:sldId id="439" r:id="rId16"/>
    <p:sldId id="446" r:id="rId17"/>
    <p:sldId id="257"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CC"/>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5620" autoAdjust="0"/>
    <p:restoredTop sz="90290" autoAdjust="0"/>
  </p:normalViewPr>
  <p:slideViewPr>
    <p:cSldViewPr>
      <p:cViewPr varScale="1">
        <p:scale>
          <a:sx n="60" d="100"/>
          <a:sy n="60" d="100"/>
        </p:scale>
        <p:origin x="-341" y="-86"/>
      </p:cViewPr>
      <p:guideLst>
        <p:guide orient="horz" pos="2160"/>
        <p:guide pos="2880"/>
      </p:guideLst>
    </p:cSldViewPr>
  </p:slideViewPr>
  <p:outlineViewPr>
    <p:cViewPr>
      <p:scale>
        <a:sx n="33" d="100"/>
        <a:sy n="33" d="100"/>
      </p:scale>
      <p:origin x="48" y="0"/>
    </p:cViewPr>
  </p:outlineViewPr>
  <p:notesTextViewPr>
    <p:cViewPr>
      <p:scale>
        <a:sx n="100" d="100"/>
        <a:sy n="100" d="100"/>
      </p:scale>
      <p:origin x="0" y="0"/>
    </p:cViewPr>
  </p:notesTextViewPr>
  <p:notesViewPr>
    <p:cSldViewPr>
      <p:cViewPr varScale="1">
        <p:scale>
          <a:sx n="51" d="100"/>
          <a:sy n="51" d="100"/>
        </p:scale>
        <p:origin x="-1848" y="-86"/>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oleObject" Target="file:///D:\Mailbox\BP\2017\bp-statistical-review-of-world-energy-2017-underpinning-data.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chart>
    <c:plotArea>
      <c:layout/>
      <c:lineChart>
        <c:grouping val="standard"/>
        <c:ser>
          <c:idx val="0"/>
          <c:order val="0"/>
          <c:spPr>
            <a:ln>
              <a:solidFill>
                <a:srgbClr val="FF0000"/>
              </a:solidFill>
              <a:prstDash val="sysDash"/>
            </a:ln>
          </c:spPr>
          <c:marker>
            <c:symbol val="none"/>
          </c:marker>
          <c:cat>
            <c:numRef>
              <c:f>'Oil - Crude prices since 1861'!$A$129:$A$160</c:f>
              <c:numCache>
                <c:formatCode>General</c:formatCode>
                <c:ptCount val="32"/>
                <c:pt idx="0">
                  <c:v>1985</c:v>
                </c:pt>
                <c:pt idx="1">
                  <c:v>1986</c:v>
                </c:pt>
                <c:pt idx="2">
                  <c:v>1987</c:v>
                </c:pt>
                <c:pt idx="3">
                  <c:v>1988</c:v>
                </c:pt>
                <c:pt idx="4">
                  <c:v>1989</c:v>
                </c:pt>
                <c:pt idx="5">
                  <c:v>1990</c:v>
                </c:pt>
                <c:pt idx="6">
                  <c:v>1991</c:v>
                </c:pt>
                <c:pt idx="7">
                  <c:v>1992</c:v>
                </c:pt>
                <c:pt idx="8">
                  <c:v>1993</c:v>
                </c:pt>
                <c:pt idx="9">
                  <c:v>1994</c:v>
                </c:pt>
                <c:pt idx="10">
                  <c:v>1995</c:v>
                </c:pt>
                <c:pt idx="11">
                  <c:v>1996</c:v>
                </c:pt>
                <c:pt idx="12">
                  <c:v>1997</c:v>
                </c:pt>
                <c:pt idx="13">
                  <c:v>1998</c:v>
                </c:pt>
                <c:pt idx="14">
                  <c:v>1999</c:v>
                </c:pt>
                <c:pt idx="15">
                  <c:v>2000</c:v>
                </c:pt>
                <c:pt idx="16">
                  <c:v>2001</c:v>
                </c:pt>
                <c:pt idx="17">
                  <c:v>2002</c:v>
                </c:pt>
                <c:pt idx="18">
                  <c:v>2003</c:v>
                </c:pt>
                <c:pt idx="19">
                  <c:v>2004</c:v>
                </c:pt>
                <c:pt idx="20">
                  <c:v>2005</c:v>
                </c:pt>
                <c:pt idx="21">
                  <c:v>2006</c:v>
                </c:pt>
                <c:pt idx="22">
                  <c:v>2007</c:v>
                </c:pt>
                <c:pt idx="23">
                  <c:v>2008</c:v>
                </c:pt>
                <c:pt idx="24">
                  <c:v>2009</c:v>
                </c:pt>
                <c:pt idx="25">
                  <c:v>2010</c:v>
                </c:pt>
                <c:pt idx="26">
                  <c:v>2011</c:v>
                </c:pt>
                <c:pt idx="27">
                  <c:v>2012</c:v>
                </c:pt>
                <c:pt idx="28">
                  <c:v>2013</c:v>
                </c:pt>
                <c:pt idx="29">
                  <c:v>2014</c:v>
                </c:pt>
                <c:pt idx="30">
                  <c:v>2015</c:v>
                </c:pt>
                <c:pt idx="31">
                  <c:v>2016</c:v>
                </c:pt>
              </c:numCache>
            </c:numRef>
          </c:cat>
          <c:val>
            <c:numRef>
              <c:f>'Oil - Crude prices since 1861'!$E$129:$E$160</c:f>
              <c:numCache>
                <c:formatCode>0.0</c:formatCode>
                <c:ptCount val="32"/>
                <c:pt idx="0">
                  <c:v>267.59232237043517</c:v>
                </c:pt>
                <c:pt idx="1">
                  <c:v>137.55059829325887</c:v>
                </c:pt>
                <c:pt idx="2">
                  <c:v>169.54010412925075</c:v>
                </c:pt>
                <c:pt idx="3">
                  <c:v>131.79611115409509</c:v>
                </c:pt>
                <c:pt idx="4">
                  <c:v>153.56034788173136</c:v>
                </c:pt>
                <c:pt idx="5">
                  <c:v>189.64978554521593</c:v>
                </c:pt>
                <c:pt idx="6">
                  <c:v>153.4380594737556</c:v>
                </c:pt>
                <c:pt idx="7">
                  <c:v>143.87156354423658</c:v>
                </c:pt>
                <c:pt idx="8">
                  <c:v>122.70507416996361</c:v>
                </c:pt>
                <c:pt idx="9">
                  <c:v>111.50421184459539</c:v>
                </c:pt>
                <c:pt idx="10">
                  <c:v>116.65317512431858</c:v>
                </c:pt>
                <c:pt idx="11">
                  <c:v>137.62346202564058</c:v>
                </c:pt>
                <c:pt idx="12">
                  <c:v>124.27863073495509</c:v>
                </c:pt>
                <c:pt idx="13">
                  <c:v>81.500084789843768</c:v>
                </c:pt>
                <c:pt idx="14">
                  <c:v>112.68903687179586</c:v>
                </c:pt>
                <c:pt idx="15">
                  <c:v>172.88171703036343</c:v>
                </c:pt>
                <c:pt idx="16">
                  <c:v>144.19775064655713</c:v>
                </c:pt>
                <c:pt idx="17">
                  <c:v>145.31798223016196</c:v>
                </c:pt>
                <c:pt idx="18">
                  <c:v>163.69828048599945</c:v>
                </c:pt>
                <c:pt idx="19">
                  <c:v>211.6296270264379</c:v>
                </c:pt>
                <c:pt idx="20">
                  <c:v>291.6547066185841</c:v>
                </c:pt>
                <c:pt idx="21">
                  <c:v>337.59112238106189</c:v>
                </c:pt>
                <c:pt idx="22">
                  <c:v>364.74762354172771</c:v>
                </c:pt>
                <c:pt idx="23">
                  <c:v>471.92491662827848</c:v>
                </c:pt>
                <c:pt idx="24">
                  <c:v>300.32214614924959</c:v>
                </c:pt>
                <c:pt idx="25">
                  <c:v>380.87405917918687</c:v>
                </c:pt>
                <c:pt idx="26">
                  <c:v>516.73016995189653</c:v>
                </c:pt>
                <c:pt idx="27">
                  <c:v>508.13783286803107</c:v>
                </c:pt>
                <c:pt idx="28">
                  <c:v>487.29810045770648</c:v>
                </c:pt>
                <c:pt idx="29">
                  <c:v>436.65725296069456</c:v>
                </c:pt>
                <c:pt idx="30">
                  <c:v>230.91318946984705</c:v>
                </c:pt>
                <c:pt idx="31">
                  <c:v>190.37226923971158</c:v>
                </c:pt>
              </c:numCache>
            </c:numRef>
          </c:val>
        </c:ser>
        <c:marker val="1"/>
        <c:axId val="86496384"/>
        <c:axId val="86497920"/>
      </c:lineChart>
      <c:catAx>
        <c:axId val="86496384"/>
        <c:scaling>
          <c:orientation val="minMax"/>
        </c:scaling>
        <c:axPos val="b"/>
        <c:numFmt formatCode="General" sourceLinked="1"/>
        <c:tickLblPos val="nextTo"/>
        <c:txPr>
          <a:bodyPr rot="-5400000" vert="horz"/>
          <a:lstStyle/>
          <a:p>
            <a:pPr>
              <a:defRPr/>
            </a:pPr>
            <a:endParaRPr lang="en-US"/>
          </a:p>
        </c:txPr>
        <c:crossAx val="86497920"/>
        <c:crosses val="autoZero"/>
        <c:auto val="1"/>
        <c:lblAlgn val="ctr"/>
        <c:lblOffset val="100"/>
      </c:catAx>
      <c:valAx>
        <c:axId val="86497920"/>
        <c:scaling>
          <c:orientation val="minMax"/>
        </c:scaling>
        <c:axPos val="l"/>
        <c:majorGridlines/>
        <c:numFmt formatCode="0" sourceLinked="0"/>
        <c:tickLblPos val="nextTo"/>
        <c:crossAx val="86496384"/>
        <c:crosses val="autoZero"/>
        <c:crossBetween val="between"/>
      </c:valAx>
      <c:spPr>
        <a:noFill/>
      </c:spPr>
    </c:plotArea>
    <c:plotVisOnly val="1"/>
  </c:chart>
  <c:externalData r:id="rId1"/>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028991C-2D0C-414E-A36A-2D646E7A5237}" type="doc">
      <dgm:prSet loTypeId="urn:microsoft.com/office/officeart/2005/8/layout/pyramid2" loCatId="list" qsTypeId="urn:microsoft.com/office/officeart/2005/8/quickstyle/simple1" qsCatId="simple" csTypeId="urn:microsoft.com/office/officeart/2005/8/colors/accent1_2" csCatId="accent1" phldr="1"/>
      <dgm:spPr/>
    </dgm:pt>
    <dgm:pt modelId="{ABB6EB89-129C-4139-8A4C-8F567D6C2D7D}">
      <dgm:prSet phldrT="[Text]" custT="1"/>
      <dgm:spPr/>
      <dgm:t>
        <a:bodyPr/>
        <a:lstStyle/>
        <a:p>
          <a:pPr algn="l"/>
          <a:r>
            <a:rPr lang="en-US" sz="1600" b="1" dirty="0" smtClean="0"/>
            <a:t>GDP and TFP growth reversely depends on ESC. The knowledge of ESC thresholds is crucial to reflect this dependence</a:t>
          </a:r>
          <a:endParaRPr lang="en-US" sz="1600" b="1" dirty="0"/>
        </a:p>
      </dgm:t>
    </dgm:pt>
    <dgm:pt modelId="{7D6CAE69-3CF2-4A60-A21F-B9DEDBF1B426}" type="parTrans" cxnId="{576D0EC4-31B9-4A63-ABDF-59575A30005D}">
      <dgm:prSet/>
      <dgm:spPr/>
      <dgm:t>
        <a:bodyPr/>
        <a:lstStyle/>
        <a:p>
          <a:endParaRPr lang="en-US"/>
        </a:p>
      </dgm:t>
    </dgm:pt>
    <dgm:pt modelId="{2C258C44-687B-4E46-877A-4CE464DEFED0}" type="sibTrans" cxnId="{576D0EC4-31B9-4A63-ABDF-59575A30005D}">
      <dgm:prSet/>
      <dgm:spPr/>
      <dgm:t>
        <a:bodyPr/>
        <a:lstStyle/>
        <a:p>
          <a:endParaRPr lang="en-US"/>
        </a:p>
      </dgm:t>
    </dgm:pt>
    <dgm:pt modelId="{33BBAD61-57B4-42F9-834B-B3A80340B7FA}">
      <dgm:prSet phldrT="[Text]" custT="1"/>
      <dgm:spPr/>
      <dgm:t>
        <a:bodyPr/>
        <a:lstStyle/>
        <a:p>
          <a:pPr algn="l"/>
          <a:r>
            <a:rPr lang="en-US" sz="1600" b="1" dirty="0" smtClean="0"/>
            <a:t>In the long-term, energy intensity declines as much as real energy prices grow. There are many ways to respond via technological and structural changes, including energy outsourcing  </a:t>
          </a:r>
          <a:endParaRPr lang="en-US" sz="1600" b="1" dirty="0"/>
        </a:p>
      </dgm:t>
    </dgm:pt>
    <dgm:pt modelId="{0EA879B5-391D-43EC-90A2-4D8872E99B3D}" type="parTrans" cxnId="{4F0D5FE7-A5D9-4F0D-AE79-4128A39E66CF}">
      <dgm:prSet/>
      <dgm:spPr/>
      <dgm:t>
        <a:bodyPr/>
        <a:lstStyle/>
        <a:p>
          <a:endParaRPr lang="en-US"/>
        </a:p>
      </dgm:t>
    </dgm:pt>
    <dgm:pt modelId="{B6A6C9EF-E819-4F65-A883-D668FE9E5741}" type="sibTrans" cxnId="{4F0D5FE7-A5D9-4F0D-AE79-4128A39E66CF}">
      <dgm:prSet/>
      <dgm:spPr/>
      <dgm:t>
        <a:bodyPr/>
        <a:lstStyle/>
        <a:p>
          <a:endParaRPr lang="en-US"/>
        </a:p>
      </dgm:t>
    </dgm:pt>
    <dgm:pt modelId="{3C236629-AC7F-418B-AEE4-C1DD016DC608}">
      <dgm:prSet phldrT="[Text]" custT="1"/>
      <dgm:spPr/>
      <dgm:t>
        <a:bodyPr/>
        <a:lstStyle/>
        <a:p>
          <a:pPr algn="l"/>
          <a:r>
            <a:rPr lang="en-US" sz="1600" b="1" dirty="0" smtClean="0"/>
            <a:t>Rates of EE change in a given time frame are limited. If the growth of energy prices goes beyond these limits, in the long-term they will go down to fit the rates of EE evolution</a:t>
          </a:r>
          <a:endParaRPr lang="en-US" sz="1600" b="1" dirty="0"/>
        </a:p>
      </dgm:t>
    </dgm:pt>
    <dgm:pt modelId="{56645717-0EC8-4208-9A52-37057A5AA01B}" type="sibTrans" cxnId="{A3A6E57C-A2DD-413D-9731-C60FBF4152E4}">
      <dgm:prSet/>
      <dgm:spPr/>
      <dgm:t>
        <a:bodyPr/>
        <a:lstStyle/>
        <a:p>
          <a:endParaRPr lang="en-US"/>
        </a:p>
      </dgm:t>
    </dgm:pt>
    <dgm:pt modelId="{5BFD88B7-9FC6-4D96-90CE-7F4915926CE7}" type="parTrans" cxnId="{A3A6E57C-A2DD-413D-9731-C60FBF4152E4}">
      <dgm:prSet/>
      <dgm:spPr/>
      <dgm:t>
        <a:bodyPr/>
        <a:lstStyle/>
        <a:p>
          <a:endParaRPr lang="en-US"/>
        </a:p>
      </dgm:t>
    </dgm:pt>
    <dgm:pt modelId="{55733F17-4D16-4294-870B-7C8C6B427263}" type="pres">
      <dgm:prSet presAssocID="{8028991C-2D0C-414E-A36A-2D646E7A5237}" presName="compositeShape" presStyleCnt="0">
        <dgm:presLayoutVars>
          <dgm:dir/>
          <dgm:resizeHandles/>
        </dgm:presLayoutVars>
      </dgm:prSet>
      <dgm:spPr/>
    </dgm:pt>
    <dgm:pt modelId="{167AB526-BBF3-40E3-A938-68B16FA74CC6}" type="pres">
      <dgm:prSet presAssocID="{8028991C-2D0C-414E-A36A-2D646E7A5237}" presName="pyramid" presStyleLbl="node1" presStyleIdx="0" presStyleCnt="1" custScaleY="91963"/>
      <dgm:spPr>
        <a:gradFill rotWithShape="0">
          <a:gsLst>
            <a:gs pos="0">
              <a:srgbClr val="FFF200"/>
            </a:gs>
            <a:gs pos="45000">
              <a:srgbClr val="FF7A00"/>
            </a:gs>
            <a:gs pos="70000">
              <a:srgbClr val="FF0300"/>
            </a:gs>
            <a:gs pos="100000">
              <a:srgbClr val="4D0808"/>
            </a:gs>
          </a:gsLst>
          <a:lin ang="5400000" scaled="0"/>
        </a:gradFill>
      </dgm:spPr>
    </dgm:pt>
    <dgm:pt modelId="{FACB8797-8B78-475D-A17D-DCB610FCB668}" type="pres">
      <dgm:prSet presAssocID="{8028991C-2D0C-414E-A36A-2D646E7A5237}" presName="theList" presStyleCnt="0"/>
      <dgm:spPr/>
    </dgm:pt>
    <dgm:pt modelId="{11D4550D-7FB7-44E1-BF6F-2140724E884A}" type="pres">
      <dgm:prSet presAssocID="{ABB6EB89-129C-4139-8A4C-8F567D6C2D7D}" presName="aNode" presStyleLbl="fgAcc1" presStyleIdx="0" presStyleCnt="3" custScaleX="161726" custLinFactNeighborX="49655" custLinFactNeighborY="-27248">
        <dgm:presLayoutVars>
          <dgm:bulletEnabled val="1"/>
        </dgm:presLayoutVars>
      </dgm:prSet>
      <dgm:spPr/>
      <dgm:t>
        <a:bodyPr/>
        <a:lstStyle/>
        <a:p>
          <a:endParaRPr lang="en-US"/>
        </a:p>
      </dgm:t>
    </dgm:pt>
    <dgm:pt modelId="{5F29F362-455A-491A-9108-2C8840994683}" type="pres">
      <dgm:prSet presAssocID="{ABB6EB89-129C-4139-8A4C-8F567D6C2D7D}" presName="aSpace" presStyleCnt="0"/>
      <dgm:spPr/>
    </dgm:pt>
    <dgm:pt modelId="{12194898-5DA9-4B3C-8B57-C4FCC598CBD0}" type="pres">
      <dgm:prSet presAssocID="{33BBAD61-57B4-42F9-834B-B3A80340B7FA}" presName="aNode" presStyleLbl="fgAcc1" presStyleIdx="1" presStyleCnt="3" custScaleX="161110" custScaleY="134310" custLinFactNeighborX="35694" custLinFactNeighborY="-2313">
        <dgm:presLayoutVars>
          <dgm:bulletEnabled val="1"/>
        </dgm:presLayoutVars>
      </dgm:prSet>
      <dgm:spPr/>
      <dgm:t>
        <a:bodyPr/>
        <a:lstStyle/>
        <a:p>
          <a:endParaRPr lang="en-US"/>
        </a:p>
      </dgm:t>
    </dgm:pt>
    <dgm:pt modelId="{D2336918-4472-480B-AE28-FFB8E9E977AA}" type="pres">
      <dgm:prSet presAssocID="{33BBAD61-57B4-42F9-834B-B3A80340B7FA}" presName="aSpace" presStyleCnt="0"/>
      <dgm:spPr/>
    </dgm:pt>
    <dgm:pt modelId="{4C3CE55C-0A57-44CA-8A8C-F4D3192F1066}" type="pres">
      <dgm:prSet presAssocID="{3C236629-AC7F-418B-AEE4-C1DD016DC608}" presName="aNode" presStyleLbl="fgAcc1" presStyleIdx="2" presStyleCnt="3" custScaleX="161110" custLinFactNeighborX="38480" custLinFactNeighborY="15722">
        <dgm:presLayoutVars>
          <dgm:bulletEnabled val="1"/>
        </dgm:presLayoutVars>
      </dgm:prSet>
      <dgm:spPr/>
      <dgm:t>
        <a:bodyPr/>
        <a:lstStyle/>
        <a:p>
          <a:endParaRPr lang="en-US"/>
        </a:p>
      </dgm:t>
    </dgm:pt>
    <dgm:pt modelId="{CDBC92E3-22C9-4189-A09B-466DC032B1BF}" type="pres">
      <dgm:prSet presAssocID="{3C236629-AC7F-418B-AEE4-C1DD016DC608}" presName="aSpace" presStyleCnt="0"/>
      <dgm:spPr/>
    </dgm:pt>
  </dgm:ptLst>
  <dgm:cxnLst>
    <dgm:cxn modelId="{576D0EC4-31B9-4A63-ABDF-59575A30005D}" srcId="{8028991C-2D0C-414E-A36A-2D646E7A5237}" destId="{ABB6EB89-129C-4139-8A4C-8F567D6C2D7D}" srcOrd="0" destOrd="0" parTransId="{7D6CAE69-3CF2-4A60-A21F-B9DEDBF1B426}" sibTransId="{2C258C44-687B-4E46-877A-4CE464DEFED0}"/>
    <dgm:cxn modelId="{4F0D5FE7-A5D9-4F0D-AE79-4128A39E66CF}" srcId="{8028991C-2D0C-414E-A36A-2D646E7A5237}" destId="{33BBAD61-57B4-42F9-834B-B3A80340B7FA}" srcOrd="1" destOrd="0" parTransId="{0EA879B5-391D-43EC-90A2-4D8872E99B3D}" sibTransId="{B6A6C9EF-E819-4F65-A883-D668FE9E5741}"/>
    <dgm:cxn modelId="{4EAAE467-8952-4390-9C27-6CCDA213ABCF}" type="presOf" srcId="{3C236629-AC7F-418B-AEE4-C1DD016DC608}" destId="{4C3CE55C-0A57-44CA-8A8C-F4D3192F1066}" srcOrd="0" destOrd="0" presId="urn:microsoft.com/office/officeart/2005/8/layout/pyramid2"/>
    <dgm:cxn modelId="{E17EFF56-5BB3-4E60-A21F-0CA2AE3AF875}" type="presOf" srcId="{8028991C-2D0C-414E-A36A-2D646E7A5237}" destId="{55733F17-4D16-4294-870B-7C8C6B427263}" srcOrd="0" destOrd="0" presId="urn:microsoft.com/office/officeart/2005/8/layout/pyramid2"/>
    <dgm:cxn modelId="{A3A6E57C-A2DD-413D-9731-C60FBF4152E4}" srcId="{8028991C-2D0C-414E-A36A-2D646E7A5237}" destId="{3C236629-AC7F-418B-AEE4-C1DD016DC608}" srcOrd="2" destOrd="0" parTransId="{5BFD88B7-9FC6-4D96-90CE-7F4915926CE7}" sibTransId="{56645717-0EC8-4208-9A52-37057A5AA01B}"/>
    <dgm:cxn modelId="{0CC67529-B576-49E7-A6DC-064C92954D16}" type="presOf" srcId="{33BBAD61-57B4-42F9-834B-B3A80340B7FA}" destId="{12194898-5DA9-4B3C-8B57-C4FCC598CBD0}" srcOrd="0" destOrd="0" presId="urn:microsoft.com/office/officeart/2005/8/layout/pyramid2"/>
    <dgm:cxn modelId="{30D05A78-C786-49BF-B86E-B333ECBDD8EE}" type="presOf" srcId="{ABB6EB89-129C-4139-8A4C-8F567D6C2D7D}" destId="{11D4550D-7FB7-44E1-BF6F-2140724E884A}" srcOrd="0" destOrd="0" presId="urn:microsoft.com/office/officeart/2005/8/layout/pyramid2"/>
    <dgm:cxn modelId="{19911FC6-5EC5-460D-8CE7-624F604A1922}" type="presParOf" srcId="{55733F17-4D16-4294-870B-7C8C6B427263}" destId="{167AB526-BBF3-40E3-A938-68B16FA74CC6}" srcOrd="0" destOrd="0" presId="urn:microsoft.com/office/officeart/2005/8/layout/pyramid2"/>
    <dgm:cxn modelId="{24D0A489-2ACD-4ECE-9289-586D56178C84}" type="presParOf" srcId="{55733F17-4D16-4294-870B-7C8C6B427263}" destId="{FACB8797-8B78-475D-A17D-DCB610FCB668}" srcOrd="1" destOrd="0" presId="urn:microsoft.com/office/officeart/2005/8/layout/pyramid2"/>
    <dgm:cxn modelId="{EE7258B4-4E45-4551-8DBA-E211F075D5FE}" type="presParOf" srcId="{FACB8797-8B78-475D-A17D-DCB610FCB668}" destId="{11D4550D-7FB7-44E1-BF6F-2140724E884A}" srcOrd="0" destOrd="0" presId="urn:microsoft.com/office/officeart/2005/8/layout/pyramid2"/>
    <dgm:cxn modelId="{31550BF2-EAC1-4BE2-9FA3-D7FF9D07933E}" type="presParOf" srcId="{FACB8797-8B78-475D-A17D-DCB610FCB668}" destId="{5F29F362-455A-491A-9108-2C8840994683}" srcOrd="1" destOrd="0" presId="urn:microsoft.com/office/officeart/2005/8/layout/pyramid2"/>
    <dgm:cxn modelId="{8B275859-AB8B-42E6-9BEB-0E914CCDCA0B}" type="presParOf" srcId="{FACB8797-8B78-475D-A17D-DCB610FCB668}" destId="{12194898-5DA9-4B3C-8B57-C4FCC598CBD0}" srcOrd="2" destOrd="0" presId="urn:microsoft.com/office/officeart/2005/8/layout/pyramid2"/>
    <dgm:cxn modelId="{23C38608-EF81-41CF-BD16-0B25BE76DB21}" type="presParOf" srcId="{FACB8797-8B78-475D-A17D-DCB610FCB668}" destId="{D2336918-4472-480B-AE28-FFB8E9E977AA}" srcOrd="3" destOrd="0" presId="urn:microsoft.com/office/officeart/2005/8/layout/pyramid2"/>
    <dgm:cxn modelId="{1893458A-A480-401C-B336-6ED8BED7A3FC}" type="presParOf" srcId="{FACB8797-8B78-475D-A17D-DCB610FCB668}" destId="{4C3CE55C-0A57-44CA-8A8C-F4D3192F1066}" srcOrd="4" destOrd="0" presId="urn:microsoft.com/office/officeart/2005/8/layout/pyramid2"/>
    <dgm:cxn modelId="{E17C0DE5-7D90-49C7-99F1-0428C6BC58F4}" type="presParOf" srcId="{FACB8797-8B78-475D-A17D-DCB610FCB668}" destId="{CDBC92E3-22C9-4189-A09B-466DC032B1BF}" srcOrd="5" destOrd="0" presId="urn:microsoft.com/office/officeart/2005/8/layout/pyramid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167AB526-BBF3-40E3-A938-68B16FA74CC6}">
      <dsp:nvSpPr>
        <dsp:cNvPr id="0" name=""/>
        <dsp:cNvSpPr/>
      </dsp:nvSpPr>
      <dsp:spPr>
        <a:xfrm>
          <a:off x="855066" y="159784"/>
          <a:ext cx="3976215" cy="3656647"/>
        </a:xfrm>
        <a:prstGeom prst="triangle">
          <a:avLst/>
        </a:prstGeom>
        <a:gradFill rotWithShape="0">
          <a:gsLst>
            <a:gs pos="0">
              <a:srgbClr val="FFF200"/>
            </a:gs>
            <a:gs pos="45000">
              <a:srgbClr val="FF7A00"/>
            </a:gs>
            <a:gs pos="70000">
              <a:srgbClr val="FF0300"/>
            </a:gs>
            <a:gs pos="100000">
              <a:srgbClr val="4D0808"/>
            </a:gs>
          </a:gsLst>
          <a:lin ang="5400000" scaled="0"/>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1D4550D-7FB7-44E1-BF6F-2140724E884A}">
      <dsp:nvSpPr>
        <dsp:cNvPr id="0" name=""/>
        <dsp:cNvSpPr/>
      </dsp:nvSpPr>
      <dsp:spPr>
        <a:xfrm>
          <a:off x="2900574" y="370890"/>
          <a:ext cx="4179873" cy="854265"/>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en-US" sz="1600" b="1" kern="1200" dirty="0" smtClean="0"/>
            <a:t>GDP and TFP growth reversely depends on ESC. The knowledge of ESC thresholds is crucial to reflect this dependence</a:t>
          </a:r>
          <a:endParaRPr lang="en-US" sz="1600" b="1" kern="1200" dirty="0"/>
        </a:p>
      </dsp:txBody>
      <dsp:txXfrm>
        <a:off x="2900574" y="370890"/>
        <a:ext cx="4179873" cy="854265"/>
      </dsp:txXfrm>
    </dsp:sp>
    <dsp:sp modelId="{12194898-5DA9-4B3C-8B57-C4FCC598CBD0}">
      <dsp:nvSpPr>
        <dsp:cNvPr id="0" name=""/>
        <dsp:cNvSpPr/>
      </dsp:nvSpPr>
      <dsp:spPr>
        <a:xfrm>
          <a:off x="2916494" y="1358564"/>
          <a:ext cx="4163953" cy="1147363"/>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en-US" sz="1600" b="1" kern="1200" dirty="0" smtClean="0"/>
            <a:t>In the long-term, energy intensity declines as much as real energy prices grow. There are many ways to respond via technological and structural changes, including energy outsourcing  </a:t>
          </a:r>
          <a:endParaRPr lang="en-US" sz="1600" b="1" kern="1200" dirty="0"/>
        </a:p>
      </dsp:txBody>
      <dsp:txXfrm>
        <a:off x="2916494" y="1358564"/>
        <a:ext cx="4163953" cy="1147363"/>
      </dsp:txXfrm>
    </dsp:sp>
    <dsp:sp modelId="{4C3CE55C-0A57-44CA-8A8C-F4D3192F1066}">
      <dsp:nvSpPr>
        <dsp:cNvPr id="0" name=""/>
        <dsp:cNvSpPr/>
      </dsp:nvSpPr>
      <dsp:spPr>
        <a:xfrm>
          <a:off x="2916494" y="2631969"/>
          <a:ext cx="4163953" cy="854265"/>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en-US" sz="1600" b="1" kern="1200" dirty="0" smtClean="0"/>
            <a:t>Rates of EE change in a given time frame are limited. If the growth of energy prices goes beyond these limits, in the long-term they will go down to fit the rates of EE evolution</a:t>
          </a:r>
          <a:endParaRPr lang="en-US" sz="1600" b="1" kern="1200" dirty="0"/>
        </a:p>
      </dsp:txBody>
      <dsp:txXfrm>
        <a:off x="2916494" y="2631969"/>
        <a:ext cx="4163953" cy="854265"/>
      </dsp:txXfrm>
    </dsp:sp>
  </dsp:spTree>
</dsp:drawing>
</file>

<file path=ppt/diagrams/layout1.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82B4837-C697-467A-8849-E4F1325066B7}" type="datetimeFigureOut">
              <a:rPr lang="en-US" smtClean="0"/>
              <a:pPr/>
              <a:t>11/9/2017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B6E24DD-BC92-4A13-B85F-32F34862C8FB}"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Образ слайда 1"/>
          <p:cNvSpPr>
            <a:spLocks noGrp="1" noRot="1" noChangeAspect="1" noTextEdit="1"/>
          </p:cNvSpPr>
          <p:nvPr>
            <p:ph type="sldImg"/>
          </p:nvPr>
        </p:nvSpPr>
        <p:spPr bwMode="auto">
          <a:noFill/>
          <a:ln>
            <a:solidFill>
              <a:srgbClr val="000000"/>
            </a:solidFill>
            <a:miter lim="800000"/>
            <a:headEnd/>
            <a:tailEnd/>
          </a:ln>
        </p:spPr>
      </p:sp>
      <p:sp>
        <p:nvSpPr>
          <p:cNvPr id="23555" name="Заметки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23556" name="Номер слайда 3"/>
          <p:cNvSpPr>
            <a:spLocks noGrp="1"/>
          </p:cNvSpPr>
          <p:nvPr>
            <p:ph type="sldNum" sz="quarter" idx="5"/>
          </p:nvPr>
        </p:nvSpPr>
        <p:spPr bwMode="auto">
          <a:noFill/>
          <a:ln>
            <a:miter lim="800000"/>
            <a:headEnd/>
            <a:tailEnd/>
          </a:ln>
        </p:spPr>
        <p:txBody>
          <a:bodyPr/>
          <a:lstStyle/>
          <a:p>
            <a:fld id="{BB203C42-7948-49B3-92F7-327C731FA398}" type="slidenum">
              <a:rPr lang="en-US"/>
              <a:pPr/>
              <a:t>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D0C6CC-E368-4C3B-AF8C-23164746A888}"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D0C6CC-E368-4C3B-AF8C-23164746A888}"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D0C6CC-E368-4C3B-AF8C-23164746A888}"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FD0C6CC-E368-4C3B-AF8C-23164746A888}"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FD0C6CC-E368-4C3B-AF8C-23164746A888}"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FD0C6CC-E368-4C3B-AF8C-23164746A888}"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FD0C6CC-E368-4C3B-AF8C-23164746A88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FD0C6CC-E368-4C3B-AF8C-23164746A888}"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FD0C6CC-E368-4C3B-AF8C-23164746A888}"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D0C6CC-E368-4C3B-AF8C-23164746A888}"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D0C6CC-E368-4C3B-AF8C-23164746A888}"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2"/>
            <a:ext cx="8229600" cy="4525963"/>
          </a:xfrm>
        </p:spPr>
        <p:txBody>
          <a:bodyPr/>
          <a:lstStyle/>
          <a:p>
            <a:pPr lvl="0"/>
            <a:endParaRPr lang="en-US" noProof="0" smtClean="0"/>
          </a:p>
        </p:txBody>
      </p:sp>
      <p:sp>
        <p:nvSpPr>
          <p:cNvPr id="4" name="Rectangle 4"/>
          <p:cNvSpPr>
            <a:spLocks noGrp="1" noChangeArrowheads="1"/>
          </p:cNvSpPr>
          <p:nvPr>
            <p:ph type="dt" sz="half" idx="10"/>
          </p:nvPr>
        </p:nvSpPr>
        <p:spPr>
          <a:ln/>
        </p:spPr>
        <p:txBody>
          <a:bodyPr/>
          <a:lstStyle>
            <a:lvl1pPr>
              <a:defRPr/>
            </a:lvl1pPr>
          </a:lstStyle>
          <a:p>
            <a:endParaRPr lang="en-US"/>
          </a:p>
        </p:txBody>
      </p:sp>
      <p:sp>
        <p:nvSpPr>
          <p:cNvPr id="5" name="Rectangle 5"/>
          <p:cNvSpPr>
            <a:spLocks noGrp="1" noChangeArrowheads="1"/>
          </p:cNvSpPr>
          <p:nvPr>
            <p:ph type="ftr" sz="quarter" idx="11"/>
          </p:nvPr>
        </p:nvSpPr>
        <p:spPr>
          <a:ln/>
        </p:spPr>
        <p:txBody>
          <a:bodyPr/>
          <a:lstStyle>
            <a:lvl1pPr>
              <a:defRPr/>
            </a:lvl1pPr>
          </a:lstStyle>
          <a:p>
            <a:endParaRPr lang="en-US"/>
          </a:p>
        </p:txBody>
      </p:sp>
      <p:sp>
        <p:nvSpPr>
          <p:cNvPr id="6" name="Rectangle 6"/>
          <p:cNvSpPr>
            <a:spLocks noGrp="1" noChangeArrowheads="1"/>
          </p:cNvSpPr>
          <p:nvPr>
            <p:ph type="sldNum" sz="quarter" idx="12"/>
          </p:nvPr>
        </p:nvSpPr>
        <p:spPr>
          <a:ln/>
        </p:spPr>
        <p:txBody>
          <a:bodyPr/>
          <a:lstStyle>
            <a:lvl1pPr>
              <a:defRPr/>
            </a:lvl1pPr>
          </a:lstStyle>
          <a:p>
            <a:fld id="{6EF7CD87-8532-4D76-885F-46624D2715F2}" type="slidenum">
              <a:rPr lang="ru-RU"/>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D0C6CC-E368-4C3B-AF8C-23164746A888}"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3.wmf"/><Relationship Id="rId5" Type="http://schemas.openxmlformats.org/officeDocument/2006/relationships/image" Target="../media/image2.png"/><Relationship Id="rId4" Type="http://schemas.openxmlformats.org/officeDocument/2006/relationships/hyperlink" Target="http://www.cenef.ru/" TargetMode="External"/></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2.png"/><Relationship Id="rId7"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Layout" Target="../slideLayouts/slideLayout1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3.wmf"/><Relationship Id="rId9"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chart" Target="../charts/chart1.xml"/><Relationship Id="rId2" Type="http://schemas.openxmlformats.org/officeDocument/2006/relationships/image" Target="../media/image10.png"/><Relationship Id="rId1" Type="http://schemas.openxmlformats.org/officeDocument/2006/relationships/slideLayout" Target="../slideLayouts/slideLayout12.xml"/><Relationship Id="rId6" Type="http://schemas.openxmlformats.org/officeDocument/2006/relationships/image" Target="../media/image12.png"/><Relationship Id="rId5" Type="http://schemas.openxmlformats.org/officeDocument/2006/relationships/image" Target="../media/image3.wmf"/><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png"/><Relationship Id="rId1" Type="http://schemas.openxmlformats.org/officeDocument/2006/relationships/slideLayout" Target="../slideLayouts/slideLayout12.xml"/><Relationship Id="rId4" Type="http://schemas.openxmlformats.org/officeDocument/2006/relationships/image" Target="../media/image3.wmf"/></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2.xml"/><Relationship Id="rId5" Type="http://schemas.openxmlformats.org/officeDocument/2006/relationships/image" Target="../media/image3.wmf"/><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image" Target="../media/image2.png"/><Relationship Id="rId1" Type="http://schemas.openxmlformats.org/officeDocument/2006/relationships/slideLayout" Target="../slideLayouts/slideLayout12.xml"/><Relationship Id="rId6" Type="http://schemas.openxmlformats.org/officeDocument/2006/relationships/image" Target="../media/image18.emf"/><Relationship Id="rId5" Type="http://schemas.openxmlformats.org/officeDocument/2006/relationships/image" Target="../media/image17.wmf"/><Relationship Id="rId4" Type="http://schemas.openxmlformats.org/officeDocument/2006/relationships/image" Target="../media/image16.gif"/></Relationships>
</file>

<file path=ppt/slides/_rels/slide7.xml.rels><?xml version="1.0" encoding="UTF-8" standalone="yes"?>
<Relationships xmlns="http://schemas.openxmlformats.org/package/2006/relationships"><Relationship Id="rId3" Type="http://schemas.openxmlformats.org/officeDocument/2006/relationships/image" Target="../media/image3.wmf"/><Relationship Id="rId7" Type="http://schemas.openxmlformats.org/officeDocument/2006/relationships/image" Target="../media/image22.emf"/><Relationship Id="rId2" Type="http://schemas.openxmlformats.org/officeDocument/2006/relationships/image" Target="../media/image2.png"/><Relationship Id="rId1" Type="http://schemas.openxmlformats.org/officeDocument/2006/relationships/slideLayout" Target="../slideLayouts/slideLayout12.xml"/><Relationship Id="rId6" Type="http://schemas.openxmlformats.org/officeDocument/2006/relationships/image" Target="../media/image21.emf"/><Relationship Id="rId5" Type="http://schemas.openxmlformats.org/officeDocument/2006/relationships/image" Target="../media/image20.png"/><Relationship Id="rId4" Type="http://schemas.openxmlformats.org/officeDocument/2006/relationships/image" Target="../media/image19.emf"/></Relationships>
</file>

<file path=ppt/slides/_rels/slide8.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image" Target="../media/image2.png"/><Relationship Id="rId1" Type="http://schemas.openxmlformats.org/officeDocument/2006/relationships/slideLayout" Target="../slideLayouts/slideLayout12.xml"/><Relationship Id="rId5" Type="http://schemas.openxmlformats.org/officeDocument/2006/relationships/image" Target="../media/image24.png"/><Relationship Id="rId4" Type="http://schemas.openxmlformats.org/officeDocument/2006/relationships/image" Target="../media/image23.png"/></Relationships>
</file>

<file path=ppt/slides/_rels/slide9.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image" Target="../media/image2.png"/><Relationship Id="rId1" Type="http://schemas.openxmlformats.org/officeDocument/2006/relationships/slideLayout" Target="../slideLayouts/slideLayout12.xml"/><Relationship Id="rId5" Type="http://schemas.openxmlformats.org/officeDocument/2006/relationships/image" Target="../media/image16.gif"/><Relationship Id="rId4" Type="http://schemas.openxmlformats.org/officeDocument/2006/relationships/image" Target="../media/image25.png"/></Relationships>
</file>

<file path=ppt/slides/_rels/slide10.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image" Target="../media/image2.png"/><Relationship Id="rId1" Type="http://schemas.openxmlformats.org/officeDocument/2006/relationships/slideLayout" Target="../slideLayouts/slideLayout12.xml"/><Relationship Id="rId5" Type="http://schemas.openxmlformats.org/officeDocument/2006/relationships/image" Target="../media/image27.png"/><Relationship Id="rId4" Type="http://schemas.openxmlformats.org/officeDocument/2006/relationships/image" Target="../media/image26.png"/></Relationships>
</file>

<file path=ppt/slides/_rels/slide11.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image" Target="../media/image2.png"/><Relationship Id="rId1" Type="http://schemas.openxmlformats.org/officeDocument/2006/relationships/slideLayout" Target="../slideLayouts/slideLayout12.xml"/><Relationship Id="rId4" Type="http://schemas.openxmlformats.org/officeDocument/2006/relationships/image" Target="../media/image16.gif"/></Relationships>
</file>

<file path=ppt/slides/_rels/slide12.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png"/><Relationship Id="rId7" Type="http://schemas.openxmlformats.org/officeDocument/2006/relationships/image" Target="../media/image30.png"/><Relationship Id="rId2" Type="http://schemas.openxmlformats.org/officeDocument/2006/relationships/image" Target="../media/image28.png"/><Relationship Id="rId1" Type="http://schemas.openxmlformats.org/officeDocument/2006/relationships/slideLayout" Target="../slideLayouts/slideLayout12.xml"/><Relationship Id="rId6" Type="http://schemas.openxmlformats.org/officeDocument/2006/relationships/image" Target="../media/image29.png"/><Relationship Id="rId5" Type="http://schemas.openxmlformats.org/officeDocument/2006/relationships/image" Target="../media/image16.gif"/><Relationship Id="rId4" Type="http://schemas.openxmlformats.org/officeDocument/2006/relationships/image" Target="../media/image3.wmf"/></Relationships>
</file>

<file path=ppt/slides/_rels/slide13.xml.rels><?xml version="1.0" encoding="UTF-8" standalone="yes"?>
<Relationships xmlns="http://schemas.openxmlformats.org/package/2006/relationships"><Relationship Id="rId8" Type="http://schemas.openxmlformats.org/officeDocument/2006/relationships/image" Target="../media/image3.wmf"/><Relationship Id="rId3" Type="http://schemas.openxmlformats.org/officeDocument/2006/relationships/diagramLayout" Target="../diagrams/layout1.xml"/><Relationship Id="rId7" Type="http://schemas.openxmlformats.org/officeDocument/2006/relationships/image" Target="../media/image2.png"/><Relationship Id="rId2" Type="http://schemas.openxmlformats.org/officeDocument/2006/relationships/diagramData" Target="../diagrams/data1.xml"/><Relationship Id="rId1" Type="http://schemas.openxmlformats.org/officeDocument/2006/relationships/slideLayout" Target="../slideLayouts/slideLayout1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4.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image" Target="../media/image2.png"/><Relationship Id="rId1" Type="http://schemas.openxmlformats.org/officeDocument/2006/relationships/slideLayout" Target="../slideLayouts/slideLayout12.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16.gif"/></Relationships>
</file>

<file path=ppt/slides/_rels/slide15.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image" Target="../media/image2.png"/><Relationship Id="rId1" Type="http://schemas.openxmlformats.org/officeDocument/2006/relationships/slideLayout" Target="../slideLayouts/slideLayout12.xml"/><Relationship Id="rId4" Type="http://schemas.openxmlformats.org/officeDocument/2006/relationships/image" Target="../media/image16.gif"/></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hyperlink" Target="http://www.cenef.ru/" TargetMode="External"/><Relationship Id="rId4" Type="http://schemas.openxmlformats.org/officeDocument/2006/relationships/image" Target="../media/image3.wmf"/></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2050" name="Rectangle 3"/>
          <p:cNvSpPr>
            <a:spLocks noGrp="1" noChangeArrowheads="1"/>
          </p:cNvSpPr>
          <p:nvPr>
            <p:ph type="title"/>
          </p:nvPr>
        </p:nvSpPr>
        <p:spPr>
          <a:xfrm>
            <a:off x="467544" y="5229200"/>
            <a:ext cx="6120680" cy="1628800"/>
          </a:xfrm>
        </p:spPr>
        <p:txBody>
          <a:bodyPr>
            <a:noAutofit/>
          </a:bodyPr>
          <a:lstStyle/>
          <a:p>
            <a:pPr algn="l" eaLnBrk="1" hangingPunct="1">
              <a:lnSpc>
                <a:spcPct val="80000"/>
              </a:lnSpc>
            </a:pPr>
            <a:r>
              <a:rPr lang="en-US" sz="1600" dirty="0" smtClean="0">
                <a:solidFill>
                  <a:srgbClr val="FFFF00"/>
                </a:solidFill>
                <a:latin typeface="Impact" pitchFamily="34" charset="0"/>
              </a:rPr>
              <a:t>Center for Energy Efficiency </a:t>
            </a:r>
            <a:r>
              <a:rPr lang="ru-RU" sz="1600" dirty="0" smtClean="0">
                <a:solidFill>
                  <a:srgbClr val="FFFF00"/>
                </a:solidFill>
                <a:latin typeface="Impact" pitchFamily="34" charset="0"/>
              </a:rPr>
              <a:t> </a:t>
            </a:r>
            <a:r>
              <a:rPr lang="en-US" sz="1600" dirty="0" smtClean="0">
                <a:solidFill>
                  <a:srgbClr val="FFFF00"/>
                </a:solidFill>
                <a:latin typeface="Impact" pitchFamily="34" charset="0"/>
              </a:rPr>
              <a:t>– XXI</a:t>
            </a:r>
            <a:r>
              <a:rPr lang="ru-RU" sz="1600" dirty="0" smtClean="0">
                <a:solidFill>
                  <a:srgbClr val="FFFF00"/>
                </a:solidFill>
                <a:latin typeface="Impact" pitchFamily="34" charset="0"/>
              </a:rPr>
              <a:t> </a:t>
            </a:r>
            <a:br>
              <a:rPr lang="ru-RU" sz="1600" dirty="0" smtClean="0">
                <a:solidFill>
                  <a:srgbClr val="FFFF00"/>
                </a:solidFill>
                <a:latin typeface="Impact" pitchFamily="34" charset="0"/>
              </a:rPr>
            </a:br>
            <a:r>
              <a:rPr lang="ru-RU" sz="1600" dirty="0" smtClean="0">
                <a:solidFill>
                  <a:schemeClr val="accent2"/>
                </a:solidFill>
                <a:latin typeface="Impact" pitchFamily="34" charset="0"/>
              </a:rPr>
              <a:t/>
            </a:r>
            <a:br>
              <a:rPr lang="ru-RU" sz="1600" dirty="0" smtClean="0">
                <a:solidFill>
                  <a:schemeClr val="accent2"/>
                </a:solidFill>
                <a:latin typeface="Impact" pitchFamily="34" charset="0"/>
              </a:rPr>
            </a:br>
            <a:r>
              <a:rPr lang="ru-RU" sz="1600" dirty="0" smtClean="0">
                <a:solidFill>
                  <a:srgbClr val="FFFF00"/>
                </a:solidFill>
                <a:latin typeface="Impact" pitchFamily="34" charset="0"/>
              </a:rPr>
              <a:t> </a:t>
            </a:r>
            <a:r>
              <a:rPr lang="en-US" sz="1600" dirty="0" smtClean="0">
                <a:solidFill>
                  <a:srgbClr val="FFFF00"/>
                </a:solidFill>
                <a:latin typeface="Impact" pitchFamily="34" charset="0"/>
              </a:rPr>
              <a:t>We give our energy to save yours</a:t>
            </a:r>
            <a:r>
              <a:rPr lang="ru-RU" sz="1600" dirty="0" smtClean="0">
                <a:solidFill>
                  <a:srgbClr val="FFFF00"/>
                </a:solidFill>
                <a:latin typeface="Impact" pitchFamily="34" charset="0"/>
              </a:rPr>
              <a:t>!</a:t>
            </a:r>
            <a:r>
              <a:rPr lang="en-US" sz="1600" dirty="0" smtClean="0">
                <a:solidFill>
                  <a:schemeClr val="accent2"/>
                </a:solidFill>
                <a:latin typeface="Impact" pitchFamily="34" charset="0"/>
              </a:rPr>
              <a:t/>
            </a:r>
            <a:br>
              <a:rPr lang="en-US" sz="1600" dirty="0" smtClean="0">
                <a:solidFill>
                  <a:schemeClr val="accent2"/>
                </a:solidFill>
                <a:latin typeface="Impact" pitchFamily="34" charset="0"/>
              </a:rPr>
            </a:br>
            <a:r>
              <a:rPr lang="en-US" sz="1600" dirty="0" smtClean="0">
                <a:latin typeface="Impact" pitchFamily="34" charset="0"/>
              </a:rPr>
              <a:t/>
            </a:r>
            <a:br>
              <a:rPr lang="en-US" sz="1600" dirty="0" smtClean="0">
                <a:latin typeface="Impact" pitchFamily="34" charset="0"/>
              </a:rPr>
            </a:br>
            <a:r>
              <a:rPr lang="ru-RU" sz="1600" b="1" dirty="0" smtClean="0">
                <a:solidFill>
                  <a:srgbClr val="FFFF00"/>
                </a:solidFill>
              </a:rPr>
              <a:t>         </a:t>
            </a:r>
            <a:r>
              <a:rPr lang="en-US" sz="1600" b="1" dirty="0" smtClean="0">
                <a:solidFill>
                  <a:srgbClr val="FFFF00"/>
                </a:solidFill>
                <a:hlinkClick r:id="rId4"/>
              </a:rPr>
              <a:t>www.cenef.ru</a:t>
            </a:r>
            <a:r>
              <a:rPr lang="en-US" sz="1600" b="1" dirty="0" smtClean="0">
                <a:solidFill>
                  <a:srgbClr val="FFFF00"/>
                </a:solidFill>
              </a:rPr>
              <a:t>     </a:t>
            </a:r>
            <a:r>
              <a:rPr lang="ru-RU" sz="1600" b="1" dirty="0" smtClean="0">
                <a:solidFill>
                  <a:srgbClr val="FFFF00"/>
                </a:solidFill>
              </a:rPr>
              <a:t>(499) </a:t>
            </a:r>
            <a:r>
              <a:rPr lang="en-US" sz="1600" b="1" dirty="0" smtClean="0">
                <a:solidFill>
                  <a:srgbClr val="FFFF00"/>
                </a:solidFill>
              </a:rPr>
              <a:t>120-9209</a:t>
            </a:r>
            <a:r>
              <a:rPr lang="ru-RU" sz="1600" b="1" dirty="0" smtClean="0"/>
              <a:t/>
            </a:r>
            <a:br>
              <a:rPr lang="ru-RU" sz="1600" b="1" dirty="0" smtClean="0"/>
            </a:br>
            <a:r>
              <a:rPr lang="ru-RU" sz="1600" dirty="0" smtClean="0">
                <a:latin typeface="Impact" pitchFamily="34" charset="0"/>
              </a:rPr>
              <a:t/>
            </a:r>
            <a:br>
              <a:rPr lang="ru-RU" sz="1600" dirty="0" smtClean="0">
                <a:latin typeface="Impact" pitchFamily="34" charset="0"/>
              </a:rPr>
            </a:br>
            <a:r>
              <a:rPr lang="ru-RU" sz="1600" dirty="0" smtClean="0">
                <a:solidFill>
                  <a:srgbClr val="FFFF00"/>
                </a:solidFill>
                <a:latin typeface="Impact" pitchFamily="34" charset="0"/>
              </a:rPr>
              <a:t>                      </a:t>
            </a:r>
            <a:r>
              <a:rPr lang="en-US" sz="1600" dirty="0" smtClean="0">
                <a:solidFill>
                  <a:srgbClr val="FFFF00"/>
                </a:solidFill>
                <a:latin typeface="Impact" pitchFamily="34" charset="0"/>
              </a:rPr>
              <a:t>Moscow</a:t>
            </a:r>
            <a:r>
              <a:rPr lang="ru-RU" sz="1600" dirty="0" smtClean="0">
                <a:solidFill>
                  <a:srgbClr val="FFFF00"/>
                </a:solidFill>
                <a:latin typeface="Impact" pitchFamily="34" charset="0"/>
              </a:rPr>
              <a:t>, </a:t>
            </a:r>
            <a:r>
              <a:rPr lang="en-US" sz="1600" dirty="0" smtClean="0">
                <a:solidFill>
                  <a:srgbClr val="FFFF00"/>
                </a:solidFill>
                <a:latin typeface="Impact" pitchFamily="34" charset="0"/>
              </a:rPr>
              <a:t>10</a:t>
            </a:r>
            <a:r>
              <a:rPr lang="ru-RU" sz="1600" dirty="0" smtClean="0">
                <a:solidFill>
                  <a:srgbClr val="FFFF00"/>
                </a:solidFill>
                <a:latin typeface="Impact" pitchFamily="34" charset="0"/>
              </a:rPr>
              <a:t>.</a:t>
            </a:r>
            <a:r>
              <a:rPr lang="en-US" sz="1600" dirty="0" smtClean="0">
                <a:solidFill>
                  <a:srgbClr val="FFFF00"/>
                </a:solidFill>
                <a:latin typeface="Impact" pitchFamily="34" charset="0"/>
              </a:rPr>
              <a:t>11.</a:t>
            </a:r>
            <a:r>
              <a:rPr lang="ru-RU" sz="1600" dirty="0" smtClean="0">
                <a:solidFill>
                  <a:srgbClr val="FFFF00"/>
                </a:solidFill>
                <a:latin typeface="Impact" pitchFamily="34" charset="0"/>
              </a:rPr>
              <a:t>2017 </a:t>
            </a:r>
            <a:endParaRPr lang="en-US" sz="1600" dirty="0" smtClean="0">
              <a:solidFill>
                <a:srgbClr val="FFFF00"/>
              </a:solidFill>
              <a:latin typeface="Impact" pitchFamily="34" charset="0"/>
            </a:endParaRPr>
          </a:p>
        </p:txBody>
      </p:sp>
      <p:pic>
        <p:nvPicPr>
          <p:cNvPr id="2051" name="Picture 4"/>
          <p:cNvPicPr>
            <a:picLocks noChangeAspect="1" noChangeArrowheads="1"/>
          </p:cNvPicPr>
          <p:nvPr/>
        </p:nvPicPr>
        <p:blipFill>
          <a:blip r:embed="rId5" cstate="print"/>
          <a:srcRect/>
          <a:stretch>
            <a:fillRect/>
          </a:stretch>
        </p:blipFill>
        <p:spPr bwMode="auto">
          <a:xfrm>
            <a:off x="15875" y="0"/>
            <a:ext cx="430213" cy="6858000"/>
          </a:xfrm>
          <a:prstGeom prst="rect">
            <a:avLst/>
          </a:prstGeom>
          <a:noFill/>
          <a:ln w="9525">
            <a:noFill/>
            <a:miter lim="800000"/>
            <a:headEnd/>
            <a:tailEnd/>
          </a:ln>
        </p:spPr>
      </p:pic>
      <p:pic>
        <p:nvPicPr>
          <p:cNvPr id="2052" name="Рисунок 4"/>
          <p:cNvPicPr>
            <a:picLocks noGrp="1" noChangeAspect="1" noChangeArrowheads="1"/>
          </p:cNvPicPr>
          <p:nvPr>
            <p:ph type="body" idx="4294967295"/>
          </p:nvPr>
        </p:nvPicPr>
        <p:blipFill>
          <a:blip r:embed="rId6" cstate="print"/>
          <a:srcRect/>
          <a:stretch>
            <a:fillRect/>
          </a:stretch>
        </p:blipFill>
        <p:spPr>
          <a:xfrm flipV="1">
            <a:off x="0" y="6440488"/>
            <a:ext cx="476250" cy="417512"/>
          </a:xfrm>
          <a:solidFill>
            <a:srgbClr val="FFFF00">
              <a:alpha val="50195"/>
            </a:srgbClr>
          </a:solidFill>
        </p:spPr>
      </p:pic>
      <p:sp>
        <p:nvSpPr>
          <p:cNvPr id="2053" name="Rectangle 6"/>
          <p:cNvSpPr>
            <a:spLocks noChangeArrowheads="1"/>
          </p:cNvSpPr>
          <p:nvPr/>
        </p:nvSpPr>
        <p:spPr bwMode="auto">
          <a:xfrm>
            <a:off x="1143000" y="1824038"/>
            <a:ext cx="184150" cy="369887"/>
          </a:xfrm>
          <a:prstGeom prst="rect">
            <a:avLst/>
          </a:prstGeom>
          <a:noFill/>
          <a:ln w="12700" cap="sq">
            <a:noFill/>
            <a:miter lim="800000"/>
            <a:headEnd type="none" w="sm" len="sm"/>
            <a:tailEnd type="none" w="sm" len="sm"/>
          </a:ln>
        </p:spPr>
        <p:txBody>
          <a:bodyPr wrap="none" anchor="ctr">
            <a:spAutoFit/>
          </a:bodyPr>
          <a:lstStyle/>
          <a:p>
            <a:endParaRPr lang="en-US"/>
          </a:p>
        </p:txBody>
      </p:sp>
      <p:sp>
        <p:nvSpPr>
          <p:cNvPr id="2054" name="Rectangle 7"/>
          <p:cNvSpPr>
            <a:spLocks noChangeArrowheads="1"/>
          </p:cNvSpPr>
          <p:nvPr/>
        </p:nvSpPr>
        <p:spPr bwMode="auto">
          <a:xfrm>
            <a:off x="1143000" y="1824038"/>
            <a:ext cx="184150" cy="369887"/>
          </a:xfrm>
          <a:prstGeom prst="rect">
            <a:avLst/>
          </a:prstGeom>
          <a:noFill/>
          <a:ln w="12700" cap="sq">
            <a:noFill/>
            <a:miter lim="800000"/>
            <a:headEnd type="none" w="sm" len="sm"/>
            <a:tailEnd type="none" w="sm" len="sm"/>
          </a:ln>
        </p:spPr>
        <p:txBody>
          <a:bodyPr wrap="none" anchor="ctr">
            <a:spAutoFit/>
          </a:bodyPr>
          <a:lstStyle/>
          <a:p>
            <a:endParaRPr lang="en-US"/>
          </a:p>
        </p:txBody>
      </p:sp>
      <p:sp>
        <p:nvSpPr>
          <p:cNvPr id="2055" name="Slide Number Placeholder 8"/>
          <p:cNvSpPr>
            <a:spLocks noGrp="1"/>
          </p:cNvSpPr>
          <p:nvPr>
            <p:ph type="sldNum" sz="quarter" idx="12"/>
          </p:nvPr>
        </p:nvSpPr>
        <p:spPr>
          <a:xfrm>
            <a:off x="7021513" y="6453188"/>
            <a:ext cx="1943100" cy="201612"/>
          </a:xfrm>
          <a:noFill/>
        </p:spPr>
        <p:txBody>
          <a:bodyPr/>
          <a:lstStyle/>
          <a:p>
            <a:r>
              <a:rPr lang="ru-RU"/>
              <a:t>2</a:t>
            </a:r>
            <a:r>
              <a:rPr lang="en-US"/>
              <a:t>8</a:t>
            </a:r>
            <a:endParaRPr lang="ru-RU"/>
          </a:p>
        </p:txBody>
      </p:sp>
      <p:sp>
        <p:nvSpPr>
          <p:cNvPr id="2057" name="Rectangle 8"/>
          <p:cNvSpPr>
            <a:spLocks noChangeArrowheads="1"/>
          </p:cNvSpPr>
          <p:nvPr/>
        </p:nvSpPr>
        <p:spPr bwMode="auto">
          <a:xfrm>
            <a:off x="3707904" y="1340768"/>
            <a:ext cx="5184576" cy="2862322"/>
          </a:xfrm>
          <a:prstGeom prst="rect">
            <a:avLst/>
          </a:prstGeom>
          <a:noFill/>
          <a:ln w="9525">
            <a:noFill/>
            <a:miter lim="800000"/>
            <a:headEnd/>
            <a:tailEnd/>
          </a:ln>
        </p:spPr>
        <p:txBody>
          <a:bodyPr wrap="square">
            <a:spAutoFit/>
          </a:bodyPr>
          <a:lstStyle/>
          <a:p>
            <a:pPr algn="r"/>
            <a:r>
              <a:rPr lang="ru-RU" sz="4800" dirty="0" smtClean="0"/>
              <a:t> </a:t>
            </a:r>
            <a:r>
              <a:rPr lang="en-US" sz="6000" dirty="0" smtClean="0">
                <a:solidFill>
                  <a:srgbClr val="FFFF00"/>
                </a:solidFill>
                <a:latin typeface="Impact" pitchFamily="34" charset="0"/>
              </a:rPr>
              <a:t>Is it possible to learn lessons of the future?</a:t>
            </a:r>
          </a:p>
        </p:txBody>
      </p:sp>
      <p:sp>
        <p:nvSpPr>
          <p:cNvPr id="11" name="Rectangle 10"/>
          <p:cNvSpPr/>
          <p:nvPr/>
        </p:nvSpPr>
        <p:spPr>
          <a:xfrm>
            <a:off x="467544" y="188640"/>
            <a:ext cx="2895344" cy="584775"/>
          </a:xfrm>
          <a:prstGeom prst="rect">
            <a:avLst/>
          </a:prstGeom>
        </p:spPr>
        <p:txBody>
          <a:bodyPr wrap="none">
            <a:spAutoFit/>
          </a:bodyPr>
          <a:lstStyle/>
          <a:p>
            <a:r>
              <a:rPr lang="en-US" sz="3200" dirty="0" smtClean="0">
                <a:solidFill>
                  <a:srgbClr val="FFFF00"/>
                </a:solidFill>
                <a:latin typeface="Impact" pitchFamily="34" charset="0"/>
              </a:rPr>
              <a:t>Igor Bashmakov</a:t>
            </a:r>
            <a:endParaRPr lang="ru-RU" sz="3200" dirty="0">
              <a:solidFill>
                <a:srgbClr val="FFFF00"/>
              </a:solidFill>
              <a:latin typeface="Impact"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5"/>
          <p:cNvPicPr>
            <a:picLocks noChangeAspect="1" noChangeArrowheads="1"/>
          </p:cNvPicPr>
          <p:nvPr/>
        </p:nvPicPr>
        <p:blipFill>
          <a:blip r:embed="rId2" cstate="print"/>
          <a:srcRect/>
          <a:stretch>
            <a:fillRect/>
          </a:stretch>
        </p:blipFill>
        <p:spPr bwMode="auto">
          <a:xfrm>
            <a:off x="3707904" y="1268760"/>
            <a:ext cx="2808312" cy="1944215"/>
          </a:xfrm>
          <a:prstGeom prst="rect">
            <a:avLst/>
          </a:prstGeom>
          <a:noFill/>
          <a:ln w="9525">
            <a:noFill/>
            <a:miter lim="800000"/>
            <a:headEnd/>
            <a:tailEnd/>
          </a:ln>
        </p:spPr>
      </p:pic>
      <p:sp>
        <p:nvSpPr>
          <p:cNvPr id="3074" name="Rectangle 3"/>
          <p:cNvSpPr>
            <a:spLocks noGrp="1" noChangeArrowheads="1"/>
          </p:cNvSpPr>
          <p:nvPr>
            <p:ph type="title"/>
          </p:nvPr>
        </p:nvSpPr>
        <p:spPr>
          <a:xfrm>
            <a:off x="467544" y="0"/>
            <a:ext cx="8676456" cy="836712"/>
          </a:xfrm>
          <a:solidFill>
            <a:srgbClr val="FFFFFF"/>
          </a:solidFill>
        </p:spPr>
        <p:txBody>
          <a:bodyPr>
            <a:normAutofit/>
          </a:bodyPr>
          <a:lstStyle/>
          <a:p>
            <a:pPr algn="l"/>
            <a:r>
              <a:rPr lang="en-US" sz="2700" dirty="0" smtClean="0">
                <a:solidFill>
                  <a:schemeClr val="tx2">
                    <a:lumMod val="75000"/>
                  </a:schemeClr>
                </a:solidFill>
                <a:latin typeface="Impact" pitchFamily="34" charset="0"/>
              </a:rPr>
              <a:t>The road to the future is paved with the ruins of projections</a:t>
            </a:r>
            <a:r>
              <a:rPr lang="ru-RU" sz="2700" dirty="0" smtClean="0">
                <a:solidFill>
                  <a:schemeClr val="tx2">
                    <a:lumMod val="75000"/>
                  </a:schemeClr>
                </a:solidFill>
                <a:latin typeface="Impact" pitchFamily="34" charset="0"/>
              </a:rPr>
              <a:t>!</a:t>
            </a:r>
            <a:endParaRPr lang="en-US" sz="2700" dirty="0">
              <a:solidFill>
                <a:schemeClr val="tx2">
                  <a:lumMod val="75000"/>
                </a:schemeClr>
              </a:solidFill>
              <a:latin typeface="Impact" pitchFamily="34" charset="0"/>
            </a:endParaRPr>
          </a:p>
        </p:txBody>
      </p:sp>
      <p:pic>
        <p:nvPicPr>
          <p:cNvPr id="3075" name="Picture 4"/>
          <p:cNvPicPr>
            <a:picLocks noChangeAspect="1" noChangeArrowheads="1"/>
          </p:cNvPicPr>
          <p:nvPr/>
        </p:nvPicPr>
        <p:blipFill>
          <a:blip r:embed="rId3" cstate="print"/>
          <a:srcRect/>
          <a:stretch>
            <a:fillRect/>
          </a:stretch>
        </p:blipFill>
        <p:spPr bwMode="auto">
          <a:xfrm>
            <a:off x="15875" y="0"/>
            <a:ext cx="430213" cy="6858000"/>
          </a:xfrm>
          <a:prstGeom prst="rect">
            <a:avLst/>
          </a:prstGeom>
          <a:noFill/>
          <a:ln w="9525">
            <a:noFill/>
            <a:miter lim="800000"/>
            <a:headEnd/>
            <a:tailEnd/>
          </a:ln>
        </p:spPr>
      </p:pic>
      <p:pic>
        <p:nvPicPr>
          <p:cNvPr id="3076" name="Рисунок 4"/>
          <p:cNvPicPr>
            <a:picLocks noGrp="1" noChangeAspect="1" noChangeArrowheads="1"/>
          </p:cNvPicPr>
          <p:nvPr>
            <p:ph type="body" idx="4294967295"/>
          </p:nvPr>
        </p:nvPicPr>
        <p:blipFill>
          <a:blip r:embed="rId4" cstate="print"/>
          <a:srcRect/>
          <a:stretch>
            <a:fillRect/>
          </a:stretch>
        </p:blipFill>
        <p:spPr>
          <a:xfrm flipV="1">
            <a:off x="-7938" y="6464300"/>
            <a:ext cx="476251" cy="417513"/>
          </a:xfrm>
          <a:prstGeom prst="rect">
            <a:avLst/>
          </a:prstGeom>
          <a:solidFill>
            <a:srgbClr val="FFFF00">
              <a:alpha val="50195"/>
            </a:srgbClr>
          </a:solidFill>
        </p:spPr>
      </p:pic>
      <p:sp>
        <p:nvSpPr>
          <p:cNvPr id="3077" name="Rectangle 6"/>
          <p:cNvSpPr>
            <a:spLocks noChangeArrowheads="1"/>
          </p:cNvSpPr>
          <p:nvPr/>
        </p:nvSpPr>
        <p:spPr bwMode="auto">
          <a:xfrm>
            <a:off x="1143000" y="1824038"/>
            <a:ext cx="184150" cy="369887"/>
          </a:xfrm>
          <a:prstGeom prst="rect">
            <a:avLst/>
          </a:prstGeom>
          <a:noFill/>
          <a:ln w="12700" cap="sq">
            <a:noFill/>
            <a:miter lim="800000"/>
            <a:headEnd type="none" w="sm" len="sm"/>
            <a:tailEnd type="none" w="sm" len="sm"/>
          </a:ln>
        </p:spPr>
        <p:txBody>
          <a:bodyPr wrap="none" anchor="ctr">
            <a:spAutoFit/>
          </a:bodyPr>
          <a:lstStyle/>
          <a:p>
            <a:endParaRPr lang="en-US"/>
          </a:p>
        </p:txBody>
      </p:sp>
      <p:sp>
        <p:nvSpPr>
          <p:cNvPr id="3078" name="Rectangle 7"/>
          <p:cNvSpPr>
            <a:spLocks noChangeArrowheads="1"/>
          </p:cNvSpPr>
          <p:nvPr/>
        </p:nvSpPr>
        <p:spPr bwMode="auto">
          <a:xfrm>
            <a:off x="1143000" y="1824038"/>
            <a:ext cx="184150" cy="369887"/>
          </a:xfrm>
          <a:prstGeom prst="rect">
            <a:avLst/>
          </a:prstGeom>
          <a:noFill/>
          <a:ln w="12700" cap="sq">
            <a:noFill/>
            <a:miter lim="800000"/>
            <a:headEnd type="none" w="sm" len="sm"/>
            <a:tailEnd type="none" w="sm" len="sm"/>
          </a:ln>
        </p:spPr>
        <p:txBody>
          <a:bodyPr wrap="none" anchor="ctr">
            <a:spAutoFit/>
          </a:bodyPr>
          <a:lstStyle/>
          <a:p>
            <a:endParaRPr lang="en-US"/>
          </a:p>
        </p:txBody>
      </p:sp>
      <p:sp>
        <p:nvSpPr>
          <p:cNvPr id="8" name="Rectangle 7"/>
          <p:cNvSpPr/>
          <p:nvPr/>
        </p:nvSpPr>
        <p:spPr>
          <a:xfrm>
            <a:off x="7236296" y="6021288"/>
            <a:ext cx="1907704" cy="369332"/>
          </a:xfrm>
          <a:prstGeom prst="rect">
            <a:avLst/>
          </a:prstGeom>
        </p:spPr>
        <p:txBody>
          <a:bodyPr wrap="square">
            <a:spAutoFit/>
          </a:bodyPr>
          <a:lstStyle/>
          <a:p>
            <a:pPr marL="273050" indent="-273050" algn="ctr"/>
            <a:r>
              <a:rPr lang="en-US" b="1" dirty="0" smtClean="0"/>
              <a:t>Nuclear</a:t>
            </a:r>
            <a:endParaRPr lang="ru-RU" b="1" dirty="0" smtClean="0"/>
          </a:p>
        </p:txBody>
      </p:sp>
      <p:sp>
        <p:nvSpPr>
          <p:cNvPr id="9" name="Rectangle 8"/>
          <p:cNvSpPr/>
          <p:nvPr/>
        </p:nvSpPr>
        <p:spPr>
          <a:xfrm>
            <a:off x="467544" y="836712"/>
            <a:ext cx="8676456" cy="72008"/>
          </a:xfrm>
          <a:prstGeom prst="rect">
            <a:avLst/>
          </a:prstGeom>
          <a:gradFill flip="none" rotWithShape="1">
            <a:gsLst>
              <a:gs pos="0">
                <a:srgbClr val="FFF200"/>
              </a:gs>
              <a:gs pos="45000">
                <a:srgbClr val="FF7A00"/>
              </a:gs>
              <a:gs pos="70000">
                <a:srgbClr val="FF0300"/>
              </a:gs>
              <a:gs pos="100000">
                <a:srgbClr val="4D0808"/>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p:cNvPicPr>
            <a:picLocks noChangeAspect="1" noChangeArrowheads="1"/>
          </p:cNvPicPr>
          <p:nvPr/>
        </p:nvPicPr>
        <p:blipFill>
          <a:blip r:embed="rId5" cstate="print"/>
          <a:srcRect/>
          <a:stretch>
            <a:fillRect/>
          </a:stretch>
        </p:blipFill>
        <p:spPr bwMode="auto">
          <a:xfrm>
            <a:off x="6732240" y="3645024"/>
            <a:ext cx="2411760" cy="2232248"/>
          </a:xfrm>
          <a:prstGeom prst="rect">
            <a:avLst/>
          </a:prstGeom>
          <a:noFill/>
          <a:ln w="9525">
            <a:noFill/>
            <a:miter lim="800000"/>
            <a:headEnd/>
            <a:tailEnd/>
          </a:ln>
        </p:spPr>
      </p:pic>
      <p:pic>
        <p:nvPicPr>
          <p:cNvPr id="1027" name="Picture 3"/>
          <p:cNvPicPr>
            <a:picLocks noChangeAspect="1" noChangeArrowheads="1"/>
          </p:cNvPicPr>
          <p:nvPr/>
        </p:nvPicPr>
        <p:blipFill>
          <a:blip r:embed="rId6" cstate="print"/>
          <a:srcRect/>
          <a:stretch>
            <a:fillRect/>
          </a:stretch>
        </p:blipFill>
        <p:spPr bwMode="auto">
          <a:xfrm>
            <a:off x="4067944" y="3645024"/>
            <a:ext cx="2448272" cy="2232248"/>
          </a:xfrm>
          <a:prstGeom prst="rect">
            <a:avLst/>
          </a:prstGeom>
          <a:noFill/>
          <a:ln w="9525">
            <a:noFill/>
            <a:miter lim="800000"/>
            <a:headEnd/>
            <a:tailEnd/>
          </a:ln>
        </p:spPr>
      </p:pic>
      <p:sp>
        <p:nvSpPr>
          <p:cNvPr id="11" name="Rectangle 10"/>
          <p:cNvSpPr/>
          <p:nvPr/>
        </p:nvSpPr>
        <p:spPr>
          <a:xfrm>
            <a:off x="4211960" y="5949280"/>
            <a:ext cx="2376264" cy="369332"/>
          </a:xfrm>
          <a:prstGeom prst="rect">
            <a:avLst/>
          </a:prstGeom>
        </p:spPr>
        <p:txBody>
          <a:bodyPr wrap="square">
            <a:spAutoFit/>
          </a:bodyPr>
          <a:lstStyle/>
          <a:p>
            <a:pPr algn="ctr"/>
            <a:r>
              <a:rPr lang="en-US" b="1" dirty="0" smtClean="0"/>
              <a:t>Natural gas </a:t>
            </a:r>
            <a:endParaRPr lang="ru-RU" b="1" dirty="0" smtClean="0"/>
          </a:p>
        </p:txBody>
      </p:sp>
      <p:pic>
        <p:nvPicPr>
          <p:cNvPr id="1028" name="Picture 4"/>
          <p:cNvPicPr>
            <a:picLocks noChangeAspect="1" noChangeArrowheads="1"/>
          </p:cNvPicPr>
          <p:nvPr/>
        </p:nvPicPr>
        <p:blipFill>
          <a:blip r:embed="rId7" cstate="print"/>
          <a:srcRect/>
          <a:stretch>
            <a:fillRect/>
          </a:stretch>
        </p:blipFill>
        <p:spPr bwMode="auto">
          <a:xfrm>
            <a:off x="6588224" y="1268760"/>
            <a:ext cx="2555776" cy="1944216"/>
          </a:xfrm>
          <a:prstGeom prst="rect">
            <a:avLst/>
          </a:prstGeom>
          <a:noFill/>
          <a:ln w="9525">
            <a:noFill/>
            <a:miter lim="800000"/>
            <a:headEnd/>
            <a:tailEnd/>
          </a:ln>
        </p:spPr>
      </p:pic>
      <p:sp>
        <p:nvSpPr>
          <p:cNvPr id="13" name="Rectangle 12"/>
          <p:cNvSpPr/>
          <p:nvPr/>
        </p:nvSpPr>
        <p:spPr>
          <a:xfrm>
            <a:off x="3923928" y="3140968"/>
            <a:ext cx="2664296" cy="369332"/>
          </a:xfrm>
          <a:prstGeom prst="rect">
            <a:avLst/>
          </a:prstGeom>
        </p:spPr>
        <p:txBody>
          <a:bodyPr wrap="square">
            <a:spAutoFit/>
          </a:bodyPr>
          <a:lstStyle/>
          <a:p>
            <a:pPr algn="ctr"/>
            <a:r>
              <a:rPr lang="en-US" b="1" dirty="0" smtClean="0"/>
              <a:t>Solid fuels</a:t>
            </a:r>
            <a:endParaRPr lang="ru-RU" b="1" dirty="0" smtClean="0"/>
          </a:p>
        </p:txBody>
      </p:sp>
      <p:sp>
        <p:nvSpPr>
          <p:cNvPr id="15" name="Rectangle 14"/>
          <p:cNvSpPr/>
          <p:nvPr/>
        </p:nvSpPr>
        <p:spPr>
          <a:xfrm>
            <a:off x="6876256" y="3140968"/>
            <a:ext cx="2267744" cy="369332"/>
          </a:xfrm>
          <a:prstGeom prst="rect">
            <a:avLst/>
          </a:prstGeom>
        </p:spPr>
        <p:txBody>
          <a:bodyPr wrap="square">
            <a:spAutoFit/>
          </a:bodyPr>
          <a:lstStyle/>
          <a:p>
            <a:pPr algn="ctr"/>
            <a:r>
              <a:rPr lang="en-US" b="1" dirty="0" smtClean="0"/>
              <a:t>Liquid fuels </a:t>
            </a:r>
            <a:endParaRPr lang="ru-RU" b="1" dirty="0" smtClean="0"/>
          </a:p>
        </p:txBody>
      </p:sp>
      <p:pic>
        <p:nvPicPr>
          <p:cNvPr id="1030" name="Picture 6"/>
          <p:cNvPicPr>
            <a:picLocks noChangeAspect="1" noChangeArrowheads="1"/>
          </p:cNvPicPr>
          <p:nvPr/>
        </p:nvPicPr>
        <p:blipFill>
          <a:blip r:embed="rId8" cstate="print"/>
          <a:srcRect/>
          <a:stretch>
            <a:fillRect/>
          </a:stretch>
        </p:blipFill>
        <p:spPr bwMode="auto">
          <a:xfrm>
            <a:off x="539552" y="1340768"/>
            <a:ext cx="3096344" cy="2188762"/>
          </a:xfrm>
          <a:prstGeom prst="rect">
            <a:avLst/>
          </a:prstGeom>
          <a:noFill/>
          <a:ln w="9525">
            <a:noFill/>
            <a:miter lim="800000"/>
            <a:headEnd/>
            <a:tailEnd/>
          </a:ln>
        </p:spPr>
      </p:pic>
      <p:sp>
        <p:nvSpPr>
          <p:cNvPr id="17" name="Rectangle 16"/>
          <p:cNvSpPr/>
          <p:nvPr/>
        </p:nvSpPr>
        <p:spPr>
          <a:xfrm>
            <a:off x="611560" y="5934670"/>
            <a:ext cx="3456384" cy="369332"/>
          </a:xfrm>
          <a:prstGeom prst="rect">
            <a:avLst/>
          </a:prstGeom>
        </p:spPr>
        <p:txBody>
          <a:bodyPr wrap="square">
            <a:spAutoFit/>
          </a:bodyPr>
          <a:lstStyle/>
          <a:p>
            <a:pPr algn="ctr"/>
            <a:r>
              <a:rPr lang="en-US" b="1" dirty="0" smtClean="0"/>
              <a:t>Evolution of TPES projections</a:t>
            </a:r>
            <a:endParaRPr lang="ru-RU" b="1" dirty="0" smtClean="0"/>
          </a:p>
        </p:txBody>
      </p:sp>
      <p:pic>
        <p:nvPicPr>
          <p:cNvPr id="1031" name="Picture 7"/>
          <p:cNvPicPr>
            <a:picLocks noChangeAspect="1" noChangeArrowheads="1"/>
          </p:cNvPicPr>
          <p:nvPr/>
        </p:nvPicPr>
        <p:blipFill>
          <a:blip r:embed="rId9" cstate="print"/>
          <a:srcRect/>
          <a:stretch>
            <a:fillRect/>
          </a:stretch>
        </p:blipFill>
        <p:spPr bwMode="auto">
          <a:xfrm>
            <a:off x="539552" y="3717032"/>
            <a:ext cx="3280296" cy="2088232"/>
          </a:xfrm>
          <a:prstGeom prst="rect">
            <a:avLst/>
          </a:prstGeom>
          <a:noFill/>
          <a:ln w="9525">
            <a:noFill/>
            <a:miter lim="800000"/>
            <a:headEnd/>
            <a:tailEnd/>
          </a:ln>
        </p:spPr>
      </p:pic>
      <p:sp>
        <p:nvSpPr>
          <p:cNvPr id="19" name="Rectangle 18"/>
          <p:cNvSpPr/>
          <p:nvPr/>
        </p:nvSpPr>
        <p:spPr>
          <a:xfrm>
            <a:off x="1835696" y="836712"/>
            <a:ext cx="7056784" cy="400110"/>
          </a:xfrm>
          <a:prstGeom prst="rect">
            <a:avLst/>
          </a:prstGeom>
        </p:spPr>
        <p:txBody>
          <a:bodyPr wrap="square">
            <a:spAutoFit/>
          </a:bodyPr>
          <a:lstStyle/>
          <a:p>
            <a:pPr algn="ctr"/>
            <a:r>
              <a:rPr lang="en-US" sz="2000" b="1" dirty="0" smtClean="0"/>
              <a:t>Historical view: </a:t>
            </a:r>
            <a:r>
              <a:rPr lang="ru-RU" sz="2000" b="1" dirty="0" smtClean="0"/>
              <a:t>1953-1990</a:t>
            </a:r>
            <a:r>
              <a:rPr lang="en-US" sz="2000" b="1" dirty="0" smtClean="0"/>
              <a:t>’</a:t>
            </a:r>
            <a:r>
              <a:rPr lang="ru-RU" sz="2000" b="1" dirty="0" smtClean="0"/>
              <a:t> </a:t>
            </a:r>
            <a:r>
              <a:rPr lang="en-US" sz="2000" b="1" dirty="0" smtClean="0"/>
              <a:t>projections versus reality (red lines)</a:t>
            </a:r>
            <a:r>
              <a:rPr lang="ru-RU" sz="2000" b="1" dirty="0" smtClean="0"/>
              <a:t> </a:t>
            </a:r>
          </a:p>
        </p:txBody>
      </p:sp>
      <p:cxnSp>
        <p:nvCxnSpPr>
          <p:cNvPr id="22" name="Straight Connector 21"/>
          <p:cNvCxnSpPr/>
          <p:nvPr/>
        </p:nvCxnSpPr>
        <p:spPr>
          <a:xfrm>
            <a:off x="5076056" y="2132856"/>
            <a:ext cx="720080" cy="0"/>
          </a:xfrm>
          <a:prstGeom prst="line">
            <a:avLst/>
          </a:prstGeom>
          <a:ln>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3923928" y="2492896"/>
            <a:ext cx="1008112" cy="0"/>
          </a:xfrm>
          <a:prstGeom prst="line">
            <a:avLst/>
          </a:prstGeom>
          <a:ln>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5940152" y="2276872"/>
            <a:ext cx="440432" cy="8384"/>
          </a:xfrm>
          <a:prstGeom prst="line">
            <a:avLst/>
          </a:prstGeom>
          <a:ln>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8676456" y="2204864"/>
            <a:ext cx="296416" cy="8384"/>
          </a:xfrm>
          <a:prstGeom prst="line">
            <a:avLst/>
          </a:prstGeom>
          <a:ln>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7812360" y="2204864"/>
            <a:ext cx="720080" cy="0"/>
          </a:xfrm>
          <a:prstGeom prst="line">
            <a:avLst/>
          </a:prstGeom>
          <a:ln>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6732240" y="2420888"/>
            <a:ext cx="1008112" cy="0"/>
          </a:xfrm>
          <a:prstGeom prst="line">
            <a:avLst/>
          </a:prstGeom>
          <a:ln>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899592" y="4941168"/>
            <a:ext cx="1152128" cy="0"/>
          </a:xfrm>
          <a:prstGeom prst="line">
            <a:avLst/>
          </a:prstGeom>
          <a:ln>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a:off x="2267744" y="4725144"/>
            <a:ext cx="720080" cy="0"/>
          </a:xfrm>
          <a:prstGeom prst="line">
            <a:avLst/>
          </a:prstGeom>
          <a:ln>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3131840" y="4725144"/>
            <a:ext cx="440432" cy="8384"/>
          </a:xfrm>
          <a:prstGeom prst="line">
            <a:avLst/>
          </a:prstGeom>
          <a:ln>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4283968" y="4797152"/>
            <a:ext cx="648072" cy="0"/>
          </a:xfrm>
          <a:prstGeom prst="line">
            <a:avLst/>
          </a:prstGeom>
          <a:ln>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a:off x="5076056" y="4581128"/>
            <a:ext cx="648072" cy="0"/>
          </a:xfrm>
          <a:prstGeom prst="line">
            <a:avLst/>
          </a:prstGeom>
          <a:ln>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a:off x="5940152" y="4509120"/>
            <a:ext cx="360040" cy="0"/>
          </a:xfrm>
          <a:prstGeom prst="line">
            <a:avLst/>
          </a:prstGeom>
          <a:ln>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a:off x="8532440" y="5373216"/>
            <a:ext cx="360040" cy="0"/>
          </a:xfrm>
          <a:prstGeom prst="line">
            <a:avLst/>
          </a:prstGeom>
          <a:ln>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a:off x="7740352" y="5373216"/>
            <a:ext cx="576064" cy="0"/>
          </a:xfrm>
          <a:prstGeom prst="line">
            <a:avLst/>
          </a:prstGeom>
          <a:ln>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a:off x="6876256" y="5373216"/>
            <a:ext cx="720080" cy="0"/>
          </a:xfrm>
          <a:prstGeom prst="line">
            <a:avLst/>
          </a:prstGeom>
          <a:ln>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60" name="Arc 59"/>
          <p:cNvSpPr/>
          <p:nvPr/>
        </p:nvSpPr>
        <p:spPr>
          <a:xfrm rot="20360243">
            <a:off x="405689" y="2576676"/>
            <a:ext cx="2612847" cy="533855"/>
          </a:xfrm>
          <a:prstGeom prst="arc">
            <a:avLst>
              <a:gd name="adj1" fmla="val 16200000"/>
              <a:gd name="adj2" fmla="val 21026927"/>
            </a:avLst>
          </a:prstGeom>
          <a:ln>
            <a:solidFill>
              <a:srgbClr val="FF0000"/>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p:cNvPicPr>
            <a:picLocks noChangeAspect="1" noChangeArrowheads="1"/>
          </p:cNvPicPr>
          <p:nvPr/>
        </p:nvPicPr>
        <p:blipFill>
          <a:blip r:embed="rId2" cstate="print"/>
          <a:srcRect/>
          <a:stretch>
            <a:fillRect/>
          </a:stretch>
        </p:blipFill>
        <p:spPr bwMode="auto">
          <a:xfrm>
            <a:off x="467544" y="3933056"/>
            <a:ext cx="5040560" cy="2304256"/>
          </a:xfrm>
          <a:prstGeom prst="rect">
            <a:avLst/>
          </a:prstGeom>
          <a:noFill/>
          <a:ln w="9525">
            <a:noFill/>
            <a:miter lim="800000"/>
            <a:headEnd/>
            <a:tailEnd/>
          </a:ln>
        </p:spPr>
      </p:pic>
      <p:pic>
        <p:nvPicPr>
          <p:cNvPr id="2050" name="Picture 2"/>
          <p:cNvPicPr>
            <a:picLocks noChangeAspect="1" noChangeArrowheads="1"/>
          </p:cNvPicPr>
          <p:nvPr/>
        </p:nvPicPr>
        <p:blipFill>
          <a:blip r:embed="rId3" cstate="print"/>
          <a:srcRect/>
          <a:stretch>
            <a:fillRect/>
          </a:stretch>
        </p:blipFill>
        <p:spPr bwMode="auto">
          <a:xfrm>
            <a:off x="539552" y="908720"/>
            <a:ext cx="4968552" cy="2891352"/>
          </a:xfrm>
          <a:prstGeom prst="rect">
            <a:avLst/>
          </a:prstGeom>
          <a:noFill/>
          <a:ln w="9525">
            <a:noFill/>
            <a:miter lim="800000"/>
            <a:headEnd/>
            <a:tailEnd/>
          </a:ln>
        </p:spPr>
      </p:pic>
      <p:sp>
        <p:nvSpPr>
          <p:cNvPr id="3074" name="Rectangle 3"/>
          <p:cNvSpPr>
            <a:spLocks noGrp="1" noChangeArrowheads="1"/>
          </p:cNvSpPr>
          <p:nvPr>
            <p:ph type="title"/>
          </p:nvPr>
        </p:nvSpPr>
        <p:spPr>
          <a:xfrm>
            <a:off x="467544" y="0"/>
            <a:ext cx="8676456" cy="836712"/>
          </a:xfrm>
          <a:solidFill>
            <a:srgbClr val="FFFFFF"/>
          </a:solidFill>
        </p:spPr>
        <p:txBody>
          <a:bodyPr>
            <a:normAutofit fontScale="90000"/>
          </a:bodyPr>
          <a:lstStyle/>
          <a:p>
            <a:pPr algn="l"/>
            <a:r>
              <a:rPr lang="en-US" sz="3200" dirty="0" smtClean="0">
                <a:solidFill>
                  <a:schemeClr val="tx2">
                    <a:lumMod val="75000"/>
                  </a:schemeClr>
                </a:solidFill>
                <a:latin typeface="Impact" pitchFamily="34" charset="0"/>
              </a:rPr>
              <a:t>“Global energy</a:t>
            </a:r>
            <a:r>
              <a:rPr lang="ru-RU" sz="3200" dirty="0" smtClean="0">
                <a:solidFill>
                  <a:schemeClr val="tx2">
                    <a:lumMod val="75000"/>
                  </a:schemeClr>
                </a:solidFill>
                <a:latin typeface="Impact" pitchFamily="34" charset="0"/>
              </a:rPr>
              <a:t>: </a:t>
            </a:r>
            <a:r>
              <a:rPr lang="en-US" sz="3200" dirty="0" smtClean="0">
                <a:solidFill>
                  <a:schemeClr val="tx2">
                    <a:lumMod val="75000"/>
                  </a:schemeClr>
                </a:solidFill>
                <a:latin typeface="Impact" pitchFamily="34" charset="0"/>
              </a:rPr>
              <a:t>Lessons of the future”. </a:t>
            </a:r>
            <a:br>
              <a:rPr lang="en-US" sz="3200" dirty="0" smtClean="0">
                <a:solidFill>
                  <a:schemeClr val="tx2">
                    <a:lumMod val="75000"/>
                  </a:schemeClr>
                </a:solidFill>
                <a:latin typeface="Impact" pitchFamily="34" charset="0"/>
              </a:rPr>
            </a:br>
            <a:r>
              <a:rPr lang="en-US" sz="3200" dirty="0" smtClean="0">
                <a:solidFill>
                  <a:schemeClr val="tx2">
                    <a:lumMod val="75000"/>
                  </a:schemeClr>
                </a:solidFill>
                <a:latin typeface="Impact" pitchFamily="34" charset="0"/>
              </a:rPr>
              <a:t>25 years from publication (1992)</a:t>
            </a:r>
            <a:endParaRPr lang="en-US" sz="2700" dirty="0">
              <a:solidFill>
                <a:schemeClr val="tx2">
                  <a:lumMod val="75000"/>
                </a:schemeClr>
              </a:solidFill>
              <a:latin typeface="Impact" pitchFamily="34" charset="0"/>
            </a:endParaRPr>
          </a:p>
        </p:txBody>
      </p:sp>
      <p:pic>
        <p:nvPicPr>
          <p:cNvPr id="3075" name="Picture 4"/>
          <p:cNvPicPr>
            <a:picLocks noChangeAspect="1" noChangeArrowheads="1"/>
          </p:cNvPicPr>
          <p:nvPr/>
        </p:nvPicPr>
        <p:blipFill>
          <a:blip r:embed="rId4" cstate="print"/>
          <a:srcRect/>
          <a:stretch>
            <a:fillRect/>
          </a:stretch>
        </p:blipFill>
        <p:spPr bwMode="auto">
          <a:xfrm>
            <a:off x="15875" y="0"/>
            <a:ext cx="430213" cy="6858000"/>
          </a:xfrm>
          <a:prstGeom prst="rect">
            <a:avLst/>
          </a:prstGeom>
          <a:noFill/>
          <a:ln w="9525">
            <a:noFill/>
            <a:miter lim="800000"/>
            <a:headEnd/>
            <a:tailEnd/>
          </a:ln>
        </p:spPr>
      </p:pic>
      <p:pic>
        <p:nvPicPr>
          <p:cNvPr id="3076" name="Рисунок 4"/>
          <p:cNvPicPr>
            <a:picLocks noGrp="1" noChangeAspect="1" noChangeArrowheads="1"/>
          </p:cNvPicPr>
          <p:nvPr>
            <p:ph type="body" idx="4294967295"/>
          </p:nvPr>
        </p:nvPicPr>
        <p:blipFill>
          <a:blip r:embed="rId5" cstate="print"/>
          <a:srcRect/>
          <a:stretch>
            <a:fillRect/>
          </a:stretch>
        </p:blipFill>
        <p:spPr>
          <a:xfrm flipV="1">
            <a:off x="-7938" y="6464300"/>
            <a:ext cx="476251" cy="417513"/>
          </a:xfrm>
          <a:prstGeom prst="rect">
            <a:avLst/>
          </a:prstGeom>
          <a:solidFill>
            <a:srgbClr val="FFFF00">
              <a:alpha val="50195"/>
            </a:srgbClr>
          </a:solidFill>
        </p:spPr>
      </p:pic>
      <p:sp>
        <p:nvSpPr>
          <p:cNvPr id="3077" name="Rectangle 6"/>
          <p:cNvSpPr>
            <a:spLocks noChangeArrowheads="1"/>
          </p:cNvSpPr>
          <p:nvPr/>
        </p:nvSpPr>
        <p:spPr bwMode="auto">
          <a:xfrm>
            <a:off x="1143000" y="1824038"/>
            <a:ext cx="184150" cy="369887"/>
          </a:xfrm>
          <a:prstGeom prst="rect">
            <a:avLst/>
          </a:prstGeom>
          <a:noFill/>
          <a:ln w="12700" cap="sq">
            <a:noFill/>
            <a:miter lim="800000"/>
            <a:headEnd type="none" w="sm" len="sm"/>
            <a:tailEnd type="none" w="sm" len="sm"/>
          </a:ln>
        </p:spPr>
        <p:txBody>
          <a:bodyPr wrap="none" anchor="ctr">
            <a:spAutoFit/>
          </a:bodyPr>
          <a:lstStyle/>
          <a:p>
            <a:endParaRPr lang="en-US"/>
          </a:p>
        </p:txBody>
      </p:sp>
      <p:sp>
        <p:nvSpPr>
          <p:cNvPr id="3078" name="Rectangle 7"/>
          <p:cNvSpPr>
            <a:spLocks noChangeArrowheads="1"/>
          </p:cNvSpPr>
          <p:nvPr/>
        </p:nvSpPr>
        <p:spPr bwMode="auto">
          <a:xfrm>
            <a:off x="1143000" y="1824038"/>
            <a:ext cx="184150" cy="369887"/>
          </a:xfrm>
          <a:prstGeom prst="rect">
            <a:avLst/>
          </a:prstGeom>
          <a:noFill/>
          <a:ln w="12700" cap="sq">
            <a:noFill/>
            <a:miter lim="800000"/>
            <a:headEnd type="none" w="sm" len="sm"/>
            <a:tailEnd type="none" w="sm" len="sm"/>
          </a:ln>
        </p:spPr>
        <p:txBody>
          <a:bodyPr wrap="none" anchor="ctr">
            <a:spAutoFit/>
          </a:bodyPr>
          <a:lstStyle/>
          <a:p>
            <a:endParaRPr lang="en-US"/>
          </a:p>
        </p:txBody>
      </p:sp>
      <p:sp>
        <p:nvSpPr>
          <p:cNvPr id="9" name="Rectangle 8"/>
          <p:cNvSpPr/>
          <p:nvPr/>
        </p:nvSpPr>
        <p:spPr>
          <a:xfrm>
            <a:off x="467544" y="908720"/>
            <a:ext cx="8676456" cy="72008"/>
          </a:xfrm>
          <a:prstGeom prst="rect">
            <a:avLst/>
          </a:prstGeom>
          <a:gradFill flip="none" rotWithShape="1">
            <a:gsLst>
              <a:gs pos="0">
                <a:srgbClr val="FFF200"/>
              </a:gs>
              <a:gs pos="45000">
                <a:srgbClr val="FF7A00"/>
              </a:gs>
              <a:gs pos="70000">
                <a:srgbClr val="FF0300"/>
              </a:gs>
              <a:gs pos="100000">
                <a:srgbClr val="4D0808"/>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1187624" y="1988840"/>
            <a:ext cx="1656184" cy="369332"/>
          </a:xfrm>
          <a:prstGeom prst="rect">
            <a:avLst/>
          </a:prstGeom>
        </p:spPr>
        <p:txBody>
          <a:bodyPr wrap="square">
            <a:spAutoFit/>
          </a:bodyPr>
          <a:lstStyle/>
          <a:p>
            <a:pPr algn="ctr"/>
            <a:r>
              <a:rPr lang="en-US" b="1" dirty="0" smtClean="0"/>
              <a:t>Primary energy</a:t>
            </a:r>
            <a:endParaRPr lang="ru-RU" b="1" dirty="0" smtClean="0"/>
          </a:p>
        </p:txBody>
      </p:sp>
      <p:sp>
        <p:nvSpPr>
          <p:cNvPr id="15" name="Rectangle 14"/>
          <p:cNvSpPr/>
          <p:nvPr/>
        </p:nvSpPr>
        <p:spPr>
          <a:xfrm>
            <a:off x="5292080" y="3933056"/>
            <a:ext cx="3851920" cy="2862322"/>
          </a:xfrm>
          <a:prstGeom prst="rect">
            <a:avLst/>
          </a:prstGeom>
        </p:spPr>
        <p:txBody>
          <a:bodyPr wrap="square">
            <a:spAutoFit/>
          </a:bodyPr>
          <a:lstStyle/>
          <a:p>
            <a:pPr algn="ctr"/>
            <a:r>
              <a:rPr lang="en-US" b="1" dirty="0" smtClean="0"/>
              <a:t>Crude oil price $US1991</a:t>
            </a:r>
          </a:p>
          <a:p>
            <a:endParaRPr lang="en-US" b="1" dirty="0" smtClean="0"/>
          </a:p>
          <a:p>
            <a:r>
              <a:rPr lang="en-US" b="1" dirty="0" smtClean="0"/>
              <a:t>1</a:t>
            </a:r>
            <a:r>
              <a:rPr lang="en-US" b="1" dirty="0" smtClean="0"/>
              <a:t>988-1992</a:t>
            </a:r>
            <a:r>
              <a:rPr lang="en-US" b="1" dirty="0" smtClean="0"/>
              <a:t>. Key finding: oil prices will keep below the 1985 level until 2000 and will inevitably start growing thereafter</a:t>
            </a:r>
          </a:p>
          <a:p>
            <a:r>
              <a:rPr lang="en-US" b="1" dirty="0" smtClean="0"/>
              <a:t>2006 -2007. Beyond 100$/barrel is not a sustainable range for oil prices. They will eventually drop to 30-40 $US and then will start growing again     </a:t>
            </a:r>
            <a:endParaRPr lang="ru-RU" b="1" dirty="0" smtClean="0"/>
          </a:p>
        </p:txBody>
      </p:sp>
      <p:sp>
        <p:nvSpPr>
          <p:cNvPr id="17" name="Rectangle 16"/>
          <p:cNvSpPr/>
          <p:nvPr/>
        </p:nvSpPr>
        <p:spPr>
          <a:xfrm>
            <a:off x="611560" y="6309320"/>
            <a:ext cx="4680520" cy="369332"/>
          </a:xfrm>
          <a:prstGeom prst="rect">
            <a:avLst/>
          </a:prstGeom>
        </p:spPr>
        <p:txBody>
          <a:bodyPr wrap="square">
            <a:spAutoFit/>
          </a:bodyPr>
          <a:lstStyle/>
          <a:p>
            <a:pPr algn="ctr"/>
            <a:r>
              <a:rPr lang="en-US" b="1" dirty="0" smtClean="0"/>
              <a:t>Electricity  generation and electricity intensity</a:t>
            </a:r>
            <a:endParaRPr lang="ru-RU" b="1" dirty="0" smtClean="0"/>
          </a:p>
        </p:txBody>
      </p:sp>
      <p:cxnSp>
        <p:nvCxnSpPr>
          <p:cNvPr id="22" name="Straight Connector 21"/>
          <p:cNvCxnSpPr/>
          <p:nvPr/>
        </p:nvCxnSpPr>
        <p:spPr>
          <a:xfrm flipV="1">
            <a:off x="971600" y="1268760"/>
            <a:ext cx="1440160" cy="576064"/>
          </a:xfrm>
          <a:prstGeom prst="line">
            <a:avLst/>
          </a:prstGeom>
          <a:ln>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flipV="1">
            <a:off x="3275856" y="1340768"/>
            <a:ext cx="1368152" cy="432048"/>
          </a:xfrm>
          <a:prstGeom prst="line">
            <a:avLst/>
          </a:prstGeom>
          <a:ln>
            <a:solidFill>
              <a:srgbClr val="FF0000"/>
            </a:solidFill>
            <a:prstDash val="sysDash"/>
          </a:ln>
        </p:spPr>
        <p:style>
          <a:lnRef idx="1">
            <a:schemeClr val="accent1"/>
          </a:lnRef>
          <a:fillRef idx="0">
            <a:schemeClr val="accent1"/>
          </a:fillRef>
          <a:effectRef idx="0">
            <a:schemeClr val="accent1"/>
          </a:effectRef>
          <a:fontRef idx="minor">
            <a:schemeClr val="tx1"/>
          </a:fontRef>
        </p:style>
      </p:cxnSp>
      <p:pic>
        <p:nvPicPr>
          <p:cNvPr id="2053" name="Picture 5"/>
          <p:cNvPicPr>
            <a:picLocks noChangeAspect="1" noChangeArrowheads="1"/>
          </p:cNvPicPr>
          <p:nvPr/>
        </p:nvPicPr>
        <p:blipFill>
          <a:blip r:embed="rId6" cstate="print"/>
          <a:srcRect/>
          <a:stretch>
            <a:fillRect/>
          </a:stretch>
        </p:blipFill>
        <p:spPr bwMode="auto">
          <a:xfrm>
            <a:off x="5796136" y="1772816"/>
            <a:ext cx="3134392" cy="2050790"/>
          </a:xfrm>
          <a:prstGeom prst="rect">
            <a:avLst/>
          </a:prstGeom>
          <a:noFill/>
          <a:ln w="9525">
            <a:noFill/>
            <a:miter lim="800000"/>
            <a:headEnd/>
            <a:tailEnd/>
          </a:ln>
        </p:spPr>
      </p:pic>
      <p:graphicFrame>
        <p:nvGraphicFramePr>
          <p:cNvPr id="34" name="Chart 33"/>
          <p:cNvGraphicFramePr/>
          <p:nvPr/>
        </p:nvGraphicFramePr>
        <p:xfrm>
          <a:off x="6012160" y="980728"/>
          <a:ext cx="2520280" cy="2880320"/>
        </p:xfrm>
        <a:graphic>
          <a:graphicData uri="http://schemas.openxmlformats.org/drawingml/2006/chart">
            <c:chart xmlns:c="http://schemas.openxmlformats.org/drawingml/2006/chart" xmlns:r="http://schemas.openxmlformats.org/officeDocument/2006/relationships" r:id="rId7"/>
          </a:graphicData>
        </a:graphic>
      </p:graphicFrame>
      <p:cxnSp>
        <p:nvCxnSpPr>
          <p:cNvPr id="35" name="Straight Connector 34"/>
          <p:cNvCxnSpPr/>
          <p:nvPr/>
        </p:nvCxnSpPr>
        <p:spPr>
          <a:xfrm flipV="1">
            <a:off x="971600" y="4221088"/>
            <a:ext cx="1224136" cy="792088"/>
          </a:xfrm>
          <a:prstGeom prst="line">
            <a:avLst/>
          </a:prstGeom>
          <a:ln>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3347864" y="4149080"/>
            <a:ext cx="1224136" cy="144016"/>
          </a:xfrm>
          <a:prstGeom prst="line">
            <a:avLst/>
          </a:prstGeom>
          <a:ln>
            <a:solidFill>
              <a:srgbClr val="FF0000"/>
            </a:solidFill>
            <a:prstDash val="sysDash"/>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2" cstate="print"/>
          <a:srcRect/>
          <a:stretch>
            <a:fillRect/>
          </a:stretch>
        </p:blipFill>
        <p:spPr bwMode="auto">
          <a:xfrm>
            <a:off x="611560" y="1196752"/>
            <a:ext cx="6480720" cy="4126130"/>
          </a:xfrm>
          <a:prstGeom prst="rect">
            <a:avLst/>
          </a:prstGeom>
          <a:noFill/>
          <a:ln w="9525">
            <a:noFill/>
            <a:miter lim="800000"/>
            <a:headEnd/>
            <a:tailEnd/>
          </a:ln>
        </p:spPr>
      </p:pic>
      <p:sp>
        <p:nvSpPr>
          <p:cNvPr id="3074" name="Rectangle 3"/>
          <p:cNvSpPr>
            <a:spLocks noGrp="1" noChangeArrowheads="1"/>
          </p:cNvSpPr>
          <p:nvPr>
            <p:ph type="title"/>
          </p:nvPr>
        </p:nvSpPr>
        <p:spPr>
          <a:xfrm>
            <a:off x="467544" y="0"/>
            <a:ext cx="8676456" cy="980728"/>
          </a:xfrm>
          <a:solidFill>
            <a:srgbClr val="FFFFFF"/>
          </a:solidFill>
        </p:spPr>
        <p:txBody>
          <a:bodyPr>
            <a:normAutofit fontScale="90000"/>
          </a:bodyPr>
          <a:lstStyle/>
          <a:p>
            <a:pPr algn="l"/>
            <a:r>
              <a:rPr lang="en-US" sz="3200" dirty="0" smtClean="0">
                <a:solidFill>
                  <a:schemeClr val="tx2">
                    <a:lumMod val="75000"/>
                  </a:schemeClr>
                </a:solidFill>
                <a:latin typeface="Impact" pitchFamily="34" charset="0"/>
              </a:rPr>
              <a:t>“Global energy</a:t>
            </a:r>
            <a:r>
              <a:rPr lang="ru-RU" sz="3200" dirty="0" smtClean="0">
                <a:solidFill>
                  <a:schemeClr val="tx2">
                    <a:lumMod val="75000"/>
                  </a:schemeClr>
                </a:solidFill>
                <a:latin typeface="Impact" pitchFamily="34" charset="0"/>
              </a:rPr>
              <a:t>: </a:t>
            </a:r>
            <a:r>
              <a:rPr lang="en-US" sz="3200" dirty="0" smtClean="0">
                <a:solidFill>
                  <a:schemeClr val="tx2">
                    <a:lumMod val="75000"/>
                  </a:schemeClr>
                </a:solidFill>
                <a:latin typeface="Impact" pitchFamily="34" charset="0"/>
              </a:rPr>
              <a:t>Lessons of the future”. </a:t>
            </a:r>
            <a:br>
              <a:rPr lang="en-US" sz="3200" dirty="0" smtClean="0">
                <a:solidFill>
                  <a:schemeClr val="tx2">
                    <a:lumMod val="75000"/>
                  </a:schemeClr>
                </a:solidFill>
                <a:latin typeface="Impact" pitchFamily="34" charset="0"/>
              </a:rPr>
            </a:br>
            <a:r>
              <a:rPr lang="en-US" sz="3200" dirty="0" smtClean="0">
                <a:solidFill>
                  <a:schemeClr val="tx2">
                    <a:lumMod val="75000"/>
                  </a:schemeClr>
                </a:solidFill>
                <a:latin typeface="Impact" pitchFamily="34" charset="0"/>
              </a:rPr>
              <a:t>25 years from publication (1992)</a:t>
            </a:r>
            <a:endParaRPr lang="en-US" sz="3200" dirty="0">
              <a:solidFill>
                <a:schemeClr val="tx2">
                  <a:lumMod val="75000"/>
                </a:schemeClr>
              </a:solidFill>
              <a:latin typeface="Impact" pitchFamily="34" charset="0"/>
            </a:endParaRPr>
          </a:p>
        </p:txBody>
      </p:sp>
      <p:pic>
        <p:nvPicPr>
          <p:cNvPr id="3075" name="Picture 4"/>
          <p:cNvPicPr>
            <a:picLocks noChangeAspect="1" noChangeArrowheads="1"/>
          </p:cNvPicPr>
          <p:nvPr/>
        </p:nvPicPr>
        <p:blipFill>
          <a:blip r:embed="rId3" cstate="print"/>
          <a:srcRect/>
          <a:stretch>
            <a:fillRect/>
          </a:stretch>
        </p:blipFill>
        <p:spPr bwMode="auto">
          <a:xfrm>
            <a:off x="15875" y="0"/>
            <a:ext cx="430213" cy="6858000"/>
          </a:xfrm>
          <a:prstGeom prst="rect">
            <a:avLst/>
          </a:prstGeom>
          <a:noFill/>
          <a:ln w="9525">
            <a:noFill/>
            <a:miter lim="800000"/>
            <a:headEnd/>
            <a:tailEnd/>
          </a:ln>
        </p:spPr>
      </p:pic>
      <p:pic>
        <p:nvPicPr>
          <p:cNvPr id="3076" name="Рисунок 4"/>
          <p:cNvPicPr>
            <a:picLocks noGrp="1" noChangeAspect="1" noChangeArrowheads="1"/>
          </p:cNvPicPr>
          <p:nvPr>
            <p:ph type="body" idx="4294967295"/>
          </p:nvPr>
        </p:nvPicPr>
        <p:blipFill>
          <a:blip r:embed="rId4" cstate="print"/>
          <a:srcRect/>
          <a:stretch>
            <a:fillRect/>
          </a:stretch>
        </p:blipFill>
        <p:spPr>
          <a:xfrm flipV="1">
            <a:off x="-7938" y="6464300"/>
            <a:ext cx="476251" cy="417513"/>
          </a:xfrm>
          <a:prstGeom prst="rect">
            <a:avLst/>
          </a:prstGeom>
          <a:solidFill>
            <a:srgbClr val="FFFF00">
              <a:alpha val="50195"/>
            </a:srgbClr>
          </a:solidFill>
        </p:spPr>
      </p:pic>
      <p:sp>
        <p:nvSpPr>
          <p:cNvPr id="3077" name="Rectangle 6"/>
          <p:cNvSpPr>
            <a:spLocks noChangeArrowheads="1"/>
          </p:cNvSpPr>
          <p:nvPr/>
        </p:nvSpPr>
        <p:spPr bwMode="auto">
          <a:xfrm>
            <a:off x="1143000" y="1824038"/>
            <a:ext cx="184150" cy="369887"/>
          </a:xfrm>
          <a:prstGeom prst="rect">
            <a:avLst/>
          </a:prstGeom>
          <a:noFill/>
          <a:ln w="12700" cap="sq">
            <a:noFill/>
            <a:miter lim="800000"/>
            <a:headEnd type="none" w="sm" len="sm"/>
            <a:tailEnd type="none" w="sm" len="sm"/>
          </a:ln>
        </p:spPr>
        <p:txBody>
          <a:bodyPr wrap="none" anchor="ctr">
            <a:spAutoFit/>
          </a:bodyPr>
          <a:lstStyle/>
          <a:p>
            <a:endParaRPr lang="en-US"/>
          </a:p>
        </p:txBody>
      </p:sp>
      <p:sp>
        <p:nvSpPr>
          <p:cNvPr id="3078" name="Rectangle 7"/>
          <p:cNvSpPr>
            <a:spLocks noChangeArrowheads="1"/>
          </p:cNvSpPr>
          <p:nvPr/>
        </p:nvSpPr>
        <p:spPr bwMode="auto">
          <a:xfrm>
            <a:off x="1143000" y="1824038"/>
            <a:ext cx="184150" cy="369887"/>
          </a:xfrm>
          <a:prstGeom prst="rect">
            <a:avLst/>
          </a:prstGeom>
          <a:noFill/>
          <a:ln w="12700" cap="sq">
            <a:noFill/>
            <a:miter lim="800000"/>
            <a:headEnd type="none" w="sm" len="sm"/>
            <a:tailEnd type="none" w="sm" len="sm"/>
          </a:ln>
        </p:spPr>
        <p:txBody>
          <a:bodyPr wrap="none" anchor="ctr">
            <a:spAutoFit/>
          </a:bodyPr>
          <a:lstStyle/>
          <a:p>
            <a:endParaRPr lang="en-US"/>
          </a:p>
        </p:txBody>
      </p:sp>
      <p:sp>
        <p:nvSpPr>
          <p:cNvPr id="9" name="Rectangle 8"/>
          <p:cNvSpPr/>
          <p:nvPr/>
        </p:nvSpPr>
        <p:spPr>
          <a:xfrm>
            <a:off x="467544" y="1052736"/>
            <a:ext cx="8676456" cy="72008"/>
          </a:xfrm>
          <a:prstGeom prst="rect">
            <a:avLst/>
          </a:prstGeom>
          <a:gradFill flip="none" rotWithShape="1">
            <a:gsLst>
              <a:gs pos="0">
                <a:srgbClr val="FFF200"/>
              </a:gs>
              <a:gs pos="45000">
                <a:srgbClr val="FF7A00"/>
              </a:gs>
              <a:gs pos="70000">
                <a:srgbClr val="FF0300"/>
              </a:gs>
              <a:gs pos="100000">
                <a:srgbClr val="4D0808"/>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755576" y="5949280"/>
            <a:ext cx="8136904" cy="461665"/>
          </a:xfrm>
          <a:prstGeom prst="rect">
            <a:avLst/>
          </a:prstGeom>
          <a:solidFill>
            <a:srgbClr val="7030A0"/>
          </a:solidFill>
        </p:spPr>
        <p:txBody>
          <a:bodyPr wrap="square">
            <a:spAutoFit/>
          </a:bodyPr>
          <a:lstStyle/>
          <a:p>
            <a:pPr algn="ctr"/>
            <a:r>
              <a:rPr lang="en-US" sz="2400" b="1" dirty="0" smtClean="0">
                <a:solidFill>
                  <a:schemeClr val="bg1"/>
                </a:solidFill>
              </a:rPr>
              <a:t>Projections of shares of energy resources fit reality quite well</a:t>
            </a:r>
            <a:endParaRPr lang="ru-RU" sz="2400" b="1" dirty="0" smtClean="0">
              <a:solidFill>
                <a:schemeClr val="bg1"/>
              </a:solidFill>
            </a:endParaRPr>
          </a:p>
        </p:txBody>
      </p:sp>
      <p:sp>
        <p:nvSpPr>
          <p:cNvPr id="15" name="Rectangle 14"/>
          <p:cNvSpPr/>
          <p:nvPr/>
        </p:nvSpPr>
        <p:spPr>
          <a:xfrm>
            <a:off x="6084168" y="3645024"/>
            <a:ext cx="1944216" cy="1323439"/>
          </a:xfrm>
          <a:prstGeom prst="rect">
            <a:avLst/>
          </a:prstGeom>
        </p:spPr>
        <p:txBody>
          <a:bodyPr wrap="square">
            <a:spAutoFit/>
          </a:bodyPr>
          <a:lstStyle/>
          <a:p>
            <a:r>
              <a:rPr lang="en-US" sz="1600" b="1" dirty="0" smtClean="0"/>
              <a:t>Another methodology to translate power to TPES</a:t>
            </a:r>
          </a:p>
          <a:p>
            <a:r>
              <a:rPr lang="en-US" sz="1600" b="1" dirty="0" smtClean="0"/>
              <a:t>Multiply by 3</a:t>
            </a:r>
            <a:endParaRPr lang="ru-RU" sz="1600" b="1" dirty="0" smtClean="0"/>
          </a:p>
        </p:txBody>
      </p:sp>
      <p:cxnSp>
        <p:nvCxnSpPr>
          <p:cNvPr id="22" name="Straight Connector 21"/>
          <p:cNvCxnSpPr/>
          <p:nvPr/>
        </p:nvCxnSpPr>
        <p:spPr>
          <a:xfrm flipV="1">
            <a:off x="1475656" y="1484784"/>
            <a:ext cx="1368152" cy="72008"/>
          </a:xfrm>
          <a:prstGeom prst="line">
            <a:avLst/>
          </a:prstGeom>
          <a:ln>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1259632" y="2636912"/>
            <a:ext cx="1584176" cy="72008"/>
          </a:xfrm>
          <a:prstGeom prst="line">
            <a:avLst/>
          </a:prstGeom>
          <a:ln>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flipV="1">
            <a:off x="4283968" y="2780928"/>
            <a:ext cx="1584176" cy="144016"/>
          </a:xfrm>
          <a:prstGeom prst="line">
            <a:avLst/>
          </a:prstGeom>
          <a:ln>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flipV="1">
            <a:off x="1331640" y="4365104"/>
            <a:ext cx="1584176" cy="72008"/>
          </a:xfrm>
          <a:prstGeom prst="line">
            <a:avLst/>
          </a:prstGeom>
          <a:ln>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4211960" y="1268760"/>
            <a:ext cx="1656184" cy="0"/>
          </a:xfrm>
          <a:prstGeom prst="line">
            <a:avLst/>
          </a:prstGeom>
          <a:ln>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V="1">
            <a:off x="4283968" y="4437112"/>
            <a:ext cx="1584176" cy="144016"/>
          </a:xfrm>
          <a:prstGeom prst="line">
            <a:avLst/>
          </a:prstGeom>
          <a:ln>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flipV="1">
            <a:off x="4211960" y="3861048"/>
            <a:ext cx="1656184" cy="360040"/>
          </a:xfrm>
          <a:prstGeom prst="line">
            <a:avLst/>
          </a:prstGeom>
          <a:ln>
            <a:solidFill>
              <a:srgbClr val="FF0000"/>
            </a:solidFill>
            <a:prstDash val="sysDash"/>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p:cNvPicPr>
            <a:picLocks noChangeAspect="1" noChangeArrowheads="1"/>
          </p:cNvPicPr>
          <p:nvPr/>
        </p:nvPicPr>
        <p:blipFill>
          <a:blip r:embed="rId2" cstate="print"/>
          <a:srcRect/>
          <a:stretch>
            <a:fillRect/>
          </a:stretch>
        </p:blipFill>
        <p:spPr bwMode="auto">
          <a:xfrm>
            <a:off x="611560" y="4149080"/>
            <a:ext cx="5040560" cy="2356174"/>
          </a:xfrm>
          <a:prstGeom prst="rect">
            <a:avLst/>
          </a:prstGeom>
          <a:noFill/>
          <a:ln w="9525">
            <a:noFill/>
            <a:miter lim="800000"/>
            <a:headEnd/>
            <a:tailEnd/>
          </a:ln>
        </p:spPr>
      </p:pic>
      <p:pic>
        <p:nvPicPr>
          <p:cNvPr id="3" name="Picture 3"/>
          <p:cNvPicPr>
            <a:picLocks noChangeAspect="1" noChangeArrowheads="1"/>
          </p:cNvPicPr>
          <p:nvPr/>
        </p:nvPicPr>
        <p:blipFill>
          <a:blip r:embed="rId3" cstate="print"/>
          <a:srcRect/>
          <a:stretch>
            <a:fillRect/>
          </a:stretch>
        </p:blipFill>
        <p:spPr bwMode="auto">
          <a:xfrm>
            <a:off x="827584" y="1196752"/>
            <a:ext cx="3456384" cy="2593851"/>
          </a:xfrm>
          <a:prstGeom prst="rect">
            <a:avLst/>
          </a:prstGeom>
          <a:noFill/>
          <a:ln w="9525">
            <a:noFill/>
            <a:miter lim="800000"/>
            <a:headEnd/>
            <a:tailEnd/>
          </a:ln>
        </p:spPr>
      </p:pic>
      <p:sp>
        <p:nvSpPr>
          <p:cNvPr id="3074" name="Rectangle 3"/>
          <p:cNvSpPr>
            <a:spLocks noGrp="1" noChangeArrowheads="1"/>
          </p:cNvSpPr>
          <p:nvPr>
            <p:ph type="title"/>
          </p:nvPr>
        </p:nvSpPr>
        <p:spPr>
          <a:xfrm>
            <a:off x="467544" y="0"/>
            <a:ext cx="8676456" cy="980728"/>
          </a:xfrm>
          <a:solidFill>
            <a:srgbClr val="FFFFFF"/>
          </a:solidFill>
        </p:spPr>
        <p:txBody>
          <a:bodyPr>
            <a:normAutofit fontScale="90000"/>
          </a:bodyPr>
          <a:lstStyle/>
          <a:p>
            <a:pPr algn="l"/>
            <a:r>
              <a:rPr lang="en-US" sz="3200" dirty="0" smtClean="0">
                <a:solidFill>
                  <a:schemeClr val="tx2">
                    <a:lumMod val="75000"/>
                  </a:schemeClr>
                </a:solidFill>
                <a:latin typeface="Impact" pitchFamily="34" charset="0"/>
              </a:rPr>
              <a:t>“Global energy</a:t>
            </a:r>
            <a:r>
              <a:rPr lang="ru-RU" sz="3200" dirty="0" smtClean="0">
                <a:solidFill>
                  <a:schemeClr val="tx2">
                    <a:lumMod val="75000"/>
                  </a:schemeClr>
                </a:solidFill>
                <a:latin typeface="Impact" pitchFamily="34" charset="0"/>
              </a:rPr>
              <a:t>: </a:t>
            </a:r>
            <a:r>
              <a:rPr lang="en-US" sz="3200" dirty="0" smtClean="0">
                <a:solidFill>
                  <a:schemeClr val="tx2">
                    <a:lumMod val="75000"/>
                  </a:schemeClr>
                </a:solidFill>
                <a:latin typeface="Impact" pitchFamily="34" charset="0"/>
              </a:rPr>
              <a:t>Lessons of the future”. </a:t>
            </a:r>
            <a:br>
              <a:rPr lang="en-US" sz="3200" dirty="0" smtClean="0">
                <a:solidFill>
                  <a:schemeClr val="tx2">
                    <a:lumMod val="75000"/>
                  </a:schemeClr>
                </a:solidFill>
                <a:latin typeface="Impact" pitchFamily="34" charset="0"/>
              </a:rPr>
            </a:br>
            <a:r>
              <a:rPr lang="en-US" sz="3200" dirty="0" smtClean="0">
                <a:solidFill>
                  <a:schemeClr val="tx2">
                    <a:lumMod val="75000"/>
                  </a:schemeClr>
                </a:solidFill>
                <a:latin typeface="Impact" pitchFamily="34" charset="0"/>
              </a:rPr>
              <a:t>25 years from publication (1992)</a:t>
            </a:r>
            <a:endParaRPr lang="en-US" sz="3200" dirty="0">
              <a:solidFill>
                <a:schemeClr val="tx2">
                  <a:lumMod val="75000"/>
                </a:schemeClr>
              </a:solidFill>
              <a:latin typeface="Impact" pitchFamily="34" charset="0"/>
            </a:endParaRPr>
          </a:p>
        </p:txBody>
      </p:sp>
      <p:pic>
        <p:nvPicPr>
          <p:cNvPr id="3075" name="Picture 4"/>
          <p:cNvPicPr>
            <a:picLocks noChangeAspect="1" noChangeArrowheads="1"/>
          </p:cNvPicPr>
          <p:nvPr/>
        </p:nvPicPr>
        <p:blipFill>
          <a:blip r:embed="rId4" cstate="print"/>
          <a:srcRect/>
          <a:stretch>
            <a:fillRect/>
          </a:stretch>
        </p:blipFill>
        <p:spPr bwMode="auto">
          <a:xfrm>
            <a:off x="15875" y="0"/>
            <a:ext cx="430213" cy="6858000"/>
          </a:xfrm>
          <a:prstGeom prst="rect">
            <a:avLst/>
          </a:prstGeom>
          <a:noFill/>
          <a:ln w="9525">
            <a:noFill/>
            <a:miter lim="800000"/>
            <a:headEnd/>
            <a:tailEnd/>
          </a:ln>
        </p:spPr>
      </p:pic>
      <p:pic>
        <p:nvPicPr>
          <p:cNvPr id="3076" name="Рисунок 4"/>
          <p:cNvPicPr>
            <a:picLocks noGrp="1" noChangeAspect="1" noChangeArrowheads="1"/>
          </p:cNvPicPr>
          <p:nvPr>
            <p:ph type="body" idx="4294967295"/>
          </p:nvPr>
        </p:nvPicPr>
        <p:blipFill>
          <a:blip r:embed="rId5" cstate="print"/>
          <a:srcRect/>
          <a:stretch>
            <a:fillRect/>
          </a:stretch>
        </p:blipFill>
        <p:spPr>
          <a:xfrm flipV="1">
            <a:off x="-7938" y="6464300"/>
            <a:ext cx="476251" cy="417513"/>
          </a:xfrm>
          <a:prstGeom prst="rect">
            <a:avLst/>
          </a:prstGeom>
          <a:solidFill>
            <a:srgbClr val="FFFF00">
              <a:alpha val="50195"/>
            </a:srgbClr>
          </a:solidFill>
        </p:spPr>
      </p:pic>
      <p:sp>
        <p:nvSpPr>
          <p:cNvPr id="3077" name="Rectangle 6"/>
          <p:cNvSpPr>
            <a:spLocks noChangeArrowheads="1"/>
          </p:cNvSpPr>
          <p:nvPr/>
        </p:nvSpPr>
        <p:spPr bwMode="auto">
          <a:xfrm>
            <a:off x="1143000" y="1824038"/>
            <a:ext cx="184150" cy="369887"/>
          </a:xfrm>
          <a:prstGeom prst="rect">
            <a:avLst/>
          </a:prstGeom>
          <a:noFill/>
          <a:ln w="12700" cap="sq">
            <a:noFill/>
            <a:miter lim="800000"/>
            <a:headEnd type="none" w="sm" len="sm"/>
            <a:tailEnd type="none" w="sm" len="sm"/>
          </a:ln>
        </p:spPr>
        <p:txBody>
          <a:bodyPr wrap="none" anchor="ctr">
            <a:spAutoFit/>
          </a:bodyPr>
          <a:lstStyle/>
          <a:p>
            <a:endParaRPr lang="en-US"/>
          </a:p>
        </p:txBody>
      </p:sp>
      <p:sp>
        <p:nvSpPr>
          <p:cNvPr id="3078" name="Rectangle 7"/>
          <p:cNvSpPr>
            <a:spLocks noChangeArrowheads="1"/>
          </p:cNvSpPr>
          <p:nvPr/>
        </p:nvSpPr>
        <p:spPr bwMode="auto">
          <a:xfrm>
            <a:off x="1143000" y="1824038"/>
            <a:ext cx="184150" cy="369887"/>
          </a:xfrm>
          <a:prstGeom prst="rect">
            <a:avLst/>
          </a:prstGeom>
          <a:noFill/>
          <a:ln w="12700" cap="sq">
            <a:noFill/>
            <a:miter lim="800000"/>
            <a:headEnd type="none" w="sm" len="sm"/>
            <a:tailEnd type="none" w="sm" len="sm"/>
          </a:ln>
        </p:spPr>
        <p:txBody>
          <a:bodyPr wrap="none" anchor="ctr">
            <a:spAutoFit/>
          </a:bodyPr>
          <a:lstStyle/>
          <a:p>
            <a:endParaRPr lang="en-US"/>
          </a:p>
        </p:txBody>
      </p:sp>
      <p:sp>
        <p:nvSpPr>
          <p:cNvPr id="9" name="Rectangle 8"/>
          <p:cNvSpPr/>
          <p:nvPr/>
        </p:nvSpPr>
        <p:spPr>
          <a:xfrm>
            <a:off x="467544" y="980728"/>
            <a:ext cx="8676456" cy="72008"/>
          </a:xfrm>
          <a:prstGeom prst="rect">
            <a:avLst/>
          </a:prstGeom>
          <a:gradFill flip="none" rotWithShape="1">
            <a:gsLst>
              <a:gs pos="0">
                <a:srgbClr val="FFF200"/>
              </a:gs>
              <a:gs pos="45000">
                <a:srgbClr val="FF7A00"/>
              </a:gs>
              <a:gs pos="70000">
                <a:srgbClr val="FF0300"/>
              </a:gs>
              <a:gs pos="100000">
                <a:srgbClr val="4D0808"/>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6156176" y="5013176"/>
            <a:ext cx="2376264" cy="646331"/>
          </a:xfrm>
          <a:prstGeom prst="rect">
            <a:avLst/>
          </a:prstGeom>
        </p:spPr>
        <p:txBody>
          <a:bodyPr wrap="square">
            <a:spAutoFit/>
          </a:bodyPr>
          <a:lstStyle/>
          <a:p>
            <a:r>
              <a:rPr lang="en-US" b="1" dirty="0" smtClean="0"/>
              <a:t>CO</a:t>
            </a:r>
            <a:r>
              <a:rPr lang="en-US" b="1" baseline="-25000" dirty="0" smtClean="0"/>
              <a:t>2 </a:t>
            </a:r>
            <a:r>
              <a:rPr lang="en-US" b="1" dirty="0" smtClean="0"/>
              <a:t>emission from fuel combustion</a:t>
            </a:r>
            <a:endParaRPr lang="ru-RU" b="1" dirty="0" smtClean="0"/>
          </a:p>
        </p:txBody>
      </p:sp>
      <p:sp>
        <p:nvSpPr>
          <p:cNvPr id="15" name="Rectangle 14"/>
          <p:cNvSpPr/>
          <p:nvPr/>
        </p:nvSpPr>
        <p:spPr>
          <a:xfrm>
            <a:off x="4716016" y="1340768"/>
            <a:ext cx="3528392" cy="923330"/>
          </a:xfrm>
          <a:prstGeom prst="rect">
            <a:avLst/>
          </a:prstGeom>
        </p:spPr>
        <p:txBody>
          <a:bodyPr wrap="square">
            <a:spAutoFit/>
          </a:bodyPr>
          <a:lstStyle/>
          <a:p>
            <a:r>
              <a:rPr lang="en-US" b="1" dirty="0" smtClean="0"/>
              <a:t>Cumulative oil production plus resources sufficient to sustain last year’s production for 15 years </a:t>
            </a:r>
            <a:endParaRPr lang="ru-RU" b="1" dirty="0" smtClean="0"/>
          </a:p>
        </p:txBody>
      </p:sp>
      <p:sp>
        <p:nvSpPr>
          <p:cNvPr id="23" name="Freeform 22"/>
          <p:cNvSpPr/>
          <p:nvPr/>
        </p:nvSpPr>
        <p:spPr>
          <a:xfrm>
            <a:off x="1458410" y="1700808"/>
            <a:ext cx="1745438" cy="1563253"/>
          </a:xfrm>
          <a:custGeom>
            <a:avLst/>
            <a:gdLst>
              <a:gd name="connsiteX0" fmla="*/ 0 w 2197260"/>
              <a:gd name="connsiteY0" fmla="*/ 1867383 h 1867383"/>
              <a:gd name="connsiteX1" fmla="*/ 914400 w 2197260"/>
              <a:gd name="connsiteY1" fmla="*/ 640466 h 1867383"/>
              <a:gd name="connsiteX2" fmla="*/ 2002420 w 2197260"/>
              <a:gd name="connsiteY2" fmla="*/ 96456 h 1867383"/>
              <a:gd name="connsiteX3" fmla="*/ 2083443 w 2197260"/>
              <a:gd name="connsiteY3" fmla="*/ 61732 h 1867383"/>
            </a:gdLst>
            <a:ahLst/>
            <a:cxnLst>
              <a:cxn ang="0">
                <a:pos x="connsiteX0" y="connsiteY0"/>
              </a:cxn>
              <a:cxn ang="0">
                <a:pos x="connsiteX1" y="connsiteY1"/>
              </a:cxn>
              <a:cxn ang="0">
                <a:pos x="connsiteX2" y="connsiteY2"/>
              </a:cxn>
              <a:cxn ang="0">
                <a:pos x="connsiteX3" y="connsiteY3"/>
              </a:cxn>
            </a:cxnLst>
            <a:rect l="l" t="t" r="r" b="b"/>
            <a:pathLst>
              <a:path w="2197260" h="1867383">
                <a:moveTo>
                  <a:pt x="0" y="1867383"/>
                </a:moveTo>
                <a:cubicBezTo>
                  <a:pt x="290331" y="1401502"/>
                  <a:pt x="580663" y="935621"/>
                  <a:pt x="914400" y="640466"/>
                </a:cubicBezTo>
                <a:cubicBezTo>
                  <a:pt x="1248137" y="345312"/>
                  <a:pt x="1807580" y="192912"/>
                  <a:pt x="2002420" y="96456"/>
                </a:cubicBezTo>
                <a:cubicBezTo>
                  <a:pt x="2197260" y="0"/>
                  <a:pt x="2140351" y="30866"/>
                  <a:pt x="2083443" y="61732"/>
                </a:cubicBezTo>
              </a:path>
            </a:pathLst>
          </a:custGeom>
          <a:ln>
            <a:solidFill>
              <a:srgbClr val="FF0000"/>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24" name="Straight Connector 23"/>
          <p:cNvCxnSpPr/>
          <p:nvPr/>
        </p:nvCxnSpPr>
        <p:spPr>
          <a:xfrm flipV="1">
            <a:off x="1043608" y="4509120"/>
            <a:ext cx="1440160" cy="360040"/>
          </a:xfrm>
          <a:prstGeom prst="line">
            <a:avLst/>
          </a:prstGeom>
          <a:ln>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32" name="Left Arrow 31"/>
          <p:cNvSpPr/>
          <p:nvPr/>
        </p:nvSpPr>
        <p:spPr>
          <a:xfrm>
            <a:off x="5364088" y="5013176"/>
            <a:ext cx="648072" cy="360040"/>
          </a:xfrm>
          <a:prstGeom prst="leftArrow">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Left Arrow 32"/>
          <p:cNvSpPr/>
          <p:nvPr/>
        </p:nvSpPr>
        <p:spPr>
          <a:xfrm>
            <a:off x="3923928" y="1628800"/>
            <a:ext cx="648072" cy="360040"/>
          </a:xfrm>
          <a:prstGeom prst="leftArrow">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p:nvSpPr>
        <p:spPr>
          <a:xfrm>
            <a:off x="4283968" y="2636912"/>
            <a:ext cx="4860032" cy="1692771"/>
          </a:xfrm>
          <a:prstGeom prst="rect">
            <a:avLst/>
          </a:prstGeom>
          <a:solidFill>
            <a:srgbClr val="7030A0"/>
          </a:solidFill>
        </p:spPr>
        <p:txBody>
          <a:bodyPr wrap="square">
            <a:spAutoFit/>
          </a:bodyPr>
          <a:lstStyle/>
          <a:p>
            <a:r>
              <a:rPr lang="en-US" sz="2000" b="1" dirty="0" smtClean="0">
                <a:solidFill>
                  <a:schemeClr val="bg1"/>
                </a:solidFill>
              </a:rPr>
              <a:t>Can we learn lessons of the future?</a:t>
            </a:r>
          </a:p>
          <a:p>
            <a:pPr marL="273050" indent="-273050"/>
            <a:r>
              <a:rPr lang="en-US" sz="2400" b="1" dirty="0" smtClean="0">
                <a:solidFill>
                  <a:schemeClr val="bg1"/>
                </a:solidFill>
              </a:rPr>
              <a:t>Yes we can!  </a:t>
            </a:r>
          </a:p>
          <a:p>
            <a:pPr marL="273050" indent="-273050"/>
            <a:r>
              <a:rPr lang="en-US" sz="2000" b="1" dirty="0" smtClean="0">
                <a:solidFill>
                  <a:schemeClr val="bg1"/>
                </a:solidFill>
              </a:rPr>
              <a:t>At least to a certain degree . . .</a:t>
            </a:r>
          </a:p>
          <a:p>
            <a:r>
              <a:rPr lang="en-US" sz="2000" b="1" dirty="0" smtClean="0">
                <a:solidFill>
                  <a:schemeClr val="bg1"/>
                </a:solidFill>
              </a:rPr>
              <a:t>“Global energy: Lessons of the future”. </a:t>
            </a:r>
          </a:p>
          <a:p>
            <a:r>
              <a:rPr lang="en-US" sz="2000" b="1" dirty="0" smtClean="0">
                <a:solidFill>
                  <a:schemeClr val="bg1"/>
                </a:solidFill>
              </a:rPr>
              <a:t>I. Bashmakov Ed., 1992 </a:t>
            </a:r>
            <a:endParaRPr lang="ru-RU" sz="2000" b="1" dirty="0" smtClean="0">
              <a:solidFill>
                <a:schemeClr val="bg1"/>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3"/>
          <p:cNvSpPr>
            <a:spLocks noGrp="1" noChangeArrowheads="1"/>
          </p:cNvSpPr>
          <p:nvPr>
            <p:ph type="title"/>
          </p:nvPr>
        </p:nvSpPr>
        <p:spPr>
          <a:xfrm>
            <a:off x="539552" y="0"/>
            <a:ext cx="8604448" cy="908720"/>
          </a:xfrm>
          <a:solidFill>
            <a:srgbClr val="FFFFFF"/>
          </a:solidFill>
        </p:spPr>
        <p:txBody>
          <a:bodyPr>
            <a:noAutofit/>
          </a:bodyPr>
          <a:lstStyle/>
          <a:p>
            <a:pPr algn="l"/>
            <a:r>
              <a:rPr lang="en-US" sz="2200" dirty="0" smtClean="0">
                <a:solidFill>
                  <a:schemeClr val="accent1">
                    <a:lumMod val="75000"/>
                  </a:schemeClr>
                </a:solidFill>
                <a:latin typeface="Impact" pitchFamily="34" charset="0"/>
              </a:rPr>
              <a:t>There is a certain order in the very wide ‘spaghetti’ of energy projections .</a:t>
            </a:r>
            <a:br>
              <a:rPr lang="en-US" sz="2200" dirty="0" smtClean="0">
                <a:solidFill>
                  <a:schemeClr val="accent1">
                    <a:lumMod val="75000"/>
                  </a:schemeClr>
                </a:solidFill>
                <a:latin typeface="Impact" pitchFamily="34" charset="0"/>
              </a:rPr>
            </a:br>
            <a:r>
              <a:rPr lang="en-US" sz="2200" dirty="0" smtClean="0">
                <a:solidFill>
                  <a:schemeClr val="accent1">
                    <a:lumMod val="75000"/>
                  </a:schemeClr>
                </a:solidFill>
                <a:latin typeface="Impact" pitchFamily="34" charset="0"/>
              </a:rPr>
              <a:t>The set of projections can be structured  </a:t>
            </a:r>
            <a:endParaRPr lang="ru-RU" sz="2200" dirty="0" smtClean="0">
              <a:solidFill>
                <a:schemeClr val="accent1">
                  <a:lumMod val="75000"/>
                </a:schemeClr>
              </a:solidFill>
              <a:latin typeface="Impact" pitchFamily="34" charset="0"/>
            </a:endParaRPr>
          </a:p>
        </p:txBody>
      </p:sp>
      <p:pic>
        <p:nvPicPr>
          <p:cNvPr id="3075" name="Picture 4"/>
          <p:cNvPicPr>
            <a:picLocks noChangeAspect="1" noChangeArrowheads="1"/>
          </p:cNvPicPr>
          <p:nvPr/>
        </p:nvPicPr>
        <p:blipFill>
          <a:blip r:embed="rId2" cstate="print"/>
          <a:srcRect/>
          <a:stretch>
            <a:fillRect/>
          </a:stretch>
        </p:blipFill>
        <p:spPr bwMode="auto">
          <a:xfrm>
            <a:off x="15875" y="0"/>
            <a:ext cx="430213" cy="6858000"/>
          </a:xfrm>
          <a:prstGeom prst="rect">
            <a:avLst/>
          </a:prstGeom>
          <a:noFill/>
          <a:ln w="9525">
            <a:noFill/>
            <a:miter lim="800000"/>
            <a:headEnd/>
            <a:tailEnd/>
          </a:ln>
        </p:spPr>
      </p:pic>
      <p:pic>
        <p:nvPicPr>
          <p:cNvPr id="3076" name="Рисунок 4"/>
          <p:cNvPicPr>
            <a:picLocks noGrp="1" noChangeAspect="1" noChangeArrowheads="1"/>
          </p:cNvPicPr>
          <p:nvPr>
            <p:ph type="body" idx="4294967295"/>
          </p:nvPr>
        </p:nvPicPr>
        <p:blipFill>
          <a:blip r:embed="rId3" cstate="print"/>
          <a:srcRect/>
          <a:stretch>
            <a:fillRect/>
          </a:stretch>
        </p:blipFill>
        <p:spPr>
          <a:xfrm flipV="1">
            <a:off x="-7938" y="6464300"/>
            <a:ext cx="476251" cy="417513"/>
          </a:xfrm>
          <a:prstGeom prst="rect">
            <a:avLst/>
          </a:prstGeom>
          <a:solidFill>
            <a:srgbClr val="FFFF00">
              <a:alpha val="50195"/>
            </a:srgbClr>
          </a:solidFill>
        </p:spPr>
      </p:pic>
      <p:sp>
        <p:nvSpPr>
          <p:cNvPr id="3077" name="Rectangle 6"/>
          <p:cNvSpPr>
            <a:spLocks noChangeArrowheads="1"/>
          </p:cNvSpPr>
          <p:nvPr/>
        </p:nvSpPr>
        <p:spPr bwMode="auto">
          <a:xfrm>
            <a:off x="1143000" y="1824038"/>
            <a:ext cx="184150" cy="369887"/>
          </a:xfrm>
          <a:prstGeom prst="rect">
            <a:avLst/>
          </a:prstGeom>
          <a:noFill/>
          <a:ln w="12700" cap="sq">
            <a:noFill/>
            <a:miter lim="800000"/>
            <a:headEnd type="none" w="sm" len="sm"/>
            <a:tailEnd type="none" w="sm" len="sm"/>
          </a:ln>
        </p:spPr>
        <p:txBody>
          <a:bodyPr wrap="none" anchor="ctr">
            <a:spAutoFit/>
          </a:bodyPr>
          <a:lstStyle/>
          <a:p>
            <a:endParaRPr lang="en-US"/>
          </a:p>
        </p:txBody>
      </p:sp>
      <p:sp>
        <p:nvSpPr>
          <p:cNvPr id="3078" name="Rectangle 7"/>
          <p:cNvSpPr>
            <a:spLocks noChangeArrowheads="1"/>
          </p:cNvSpPr>
          <p:nvPr/>
        </p:nvSpPr>
        <p:spPr bwMode="auto">
          <a:xfrm>
            <a:off x="1143000" y="1824038"/>
            <a:ext cx="184150" cy="369887"/>
          </a:xfrm>
          <a:prstGeom prst="rect">
            <a:avLst/>
          </a:prstGeom>
          <a:noFill/>
          <a:ln w="12700" cap="sq">
            <a:noFill/>
            <a:miter lim="800000"/>
            <a:headEnd type="none" w="sm" len="sm"/>
            <a:tailEnd type="none" w="sm" len="sm"/>
          </a:ln>
        </p:spPr>
        <p:txBody>
          <a:bodyPr wrap="none" anchor="ctr">
            <a:spAutoFit/>
          </a:bodyPr>
          <a:lstStyle/>
          <a:p>
            <a:endParaRPr lang="en-US"/>
          </a:p>
        </p:txBody>
      </p:sp>
      <p:sp>
        <p:nvSpPr>
          <p:cNvPr id="24577" name="Rectangle 1"/>
          <p:cNvSpPr>
            <a:spLocks noChangeArrowheads="1"/>
          </p:cNvSpPr>
          <p:nvPr/>
        </p:nvSpPr>
        <p:spPr bwMode="auto">
          <a:xfrm>
            <a:off x="4788024" y="1052736"/>
            <a:ext cx="4355976" cy="5632311"/>
          </a:xfrm>
          <a:prstGeom prst="rect">
            <a:avLst/>
          </a:prstGeom>
          <a:solidFill>
            <a:schemeClr val="bg1"/>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eaLnBrk="0" fontAlgn="base" hangingPunct="0">
              <a:spcBef>
                <a:spcPct val="0"/>
              </a:spcBef>
              <a:spcAft>
                <a:spcPct val="0"/>
              </a:spcAft>
            </a:pPr>
            <a:r>
              <a:rPr lang="en-US" sz="2000" b="1" dirty="0" smtClean="0"/>
              <a:t>Projections can be organized in a data base according to assumptions and modeling techniques:</a:t>
            </a:r>
          </a:p>
          <a:p>
            <a:pPr lvl="0" eaLnBrk="0" fontAlgn="base" hangingPunct="0">
              <a:spcBef>
                <a:spcPct val="0"/>
              </a:spcBef>
              <a:spcAft>
                <a:spcPct val="0"/>
              </a:spcAft>
            </a:pPr>
            <a:r>
              <a:rPr lang="en-US" sz="2000" b="1" dirty="0" smtClean="0"/>
              <a:t>Assumptions:</a:t>
            </a:r>
          </a:p>
          <a:p>
            <a:pPr marL="263525" lvl="0" indent="-263525" eaLnBrk="0" fontAlgn="base" hangingPunct="0">
              <a:spcBef>
                <a:spcPct val="0"/>
              </a:spcBef>
              <a:spcAft>
                <a:spcPct val="0"/>
              </a:spcAft>
              <a:buBlip>
                <a:blip r:embed="rId4"/>
              </a:buBlip>
            </a:pPr>
            <a:r>
              <a:rPr lang="en-US" sz="2000" b="1" dirty="0" smtClean="0"/>
              <a:t>Economic and population growth rates </a:t>
            </a:r>
          </a:p>
          <a:p>
            <a:pPr marL="263525" lvl="0" indent="-263525" eaLnBrk="0" fontAlgn="base" hangingPunct="0">
              <a:spcBef>
                <a:spcPct val="0"/>
              </a:spcBef>
              <a:spcAft>
                <a:spcPct val="0"/>
              </a:spcAft>
              <a:buBlip>
                <a:blip r:embed="rId4"/>
              </a:buBlip>
            </a:pPr>
            <a:r>
              <a:rPr lang="en-US" sz="2000" b="1" dirty="0" smtClean="0"/>
              <a:t>Energy prices </a:t>
            </a:r>
          </a:p>
          <a:p>
            <a:pPr marL="263525" lvl="0" indent="-263525" eaLnBrk="0" fontAlgn="base" hangingPunct="0">
              <a:spcBef>
                <a:spcPct val="0"/>
              </a:spcBef>
              <a:spcAft>
                <a:spcPct val="0"/>
              </a:spcAft>
              <a:buBlip>
                <a:blip r:embed="rId4"/>
              </a:buBlip>
            </a:pPr>
            <a:r>
              <a:rPr lang="en-US" sz="2000" b="1" dirty="0" smtClean="0"/>
              <a:t>Energy policies </a:t>
            </a:r>
          </a:p>
          <a:p>
            <a:pPr marL="263525" lvl="0" indent="-263525" eaLnBrk="0" fontAlgn="base" hangingPunct="0">
              <a:spcBef>
                <a:spcPct val="0"/>
              </a:spcBef>
              <a:spcAft>
                <a:spcPct val="0"/>
              </a:spcAft>
              <a:buBlip>
                <a:blip r:embed="rId4"/>
              </a:buBlip>
            </a:pPr>
            <a:r>
              <a:rPr lang="en-US" sz="2000" b="1" dirty="0" smtClean="0"/>
              <a:t>Penetration of new technologies</a:t>
            </a:r>
          </a:p>
          <a:p>
            <a:pPr marL="263525" lvl="0" indent="-263525" eaLnBrk="0" fontAlgn="base" hangingPunct="0">
              <a:spcBef>
                <a:spcPct val="0"/>
              </a:spcBef>
              <a:spcAft>
                <a:spcPct val="0"/>
              </a:spcAft>
            </a:pPr>
            <a:r>
              <a:rPr lang="en-US" sz="2000" b="1" dirty="0" smtClean="0"/>
              <a:t>Modeling and metrics:</a:t>
            </a:r>
          </a:p>
          <a:p>
            <a:pPr marL="263525" indent="-263525" eaLnBrk="0" fontAlgn="base" hangingPunct="0">
              <a:spcBef>
                <a:spcPct val="0"/>
              </a:spcBef>
              <a:spcAft>
                <a:spcPct val="0"/>
              </a:spcAft>
              <a:buBlip>
                <a:blip r:embed="rId4"/>
              </a:buBlip>
            </a:pPr>
            <a:r>
              <a:rPr lang="en-US" sz="2000" b="1" dirty="0" smtClean="0"/>
              <a:t>Energy balance accounting methods </a:t>
            </a:r>
          </a:p>
          <a:p>
            <a:pPr marL="263525" lvl="0" indent="-263525" eaLnBrk="0" fontAlgn="base" hangingPunct="0">
              <a:spcBef>
                <a:spcPct val="0"/>
              </a:spcBef>
              <a:spcAft>
                <a:spcPct val="0"/>
              </a:spcAft>
              <a:buBlip>
                <a:blip r:embed="rId4"/>
              </a:buBlip>
            </a:pPr>
            <a:r>
              <a:rPr lang="en-US" sz="2000" b="1" dirty="0" smtClean="0"/>
              <a:t>Top-down models </a:t>
            </a:r>
          </a:p>
          <a:p>
            <a:pPr marL="263525" lvl="0" indent="-263525" eaLnBrk="0" fontAlgn="base" hangingPunct="0">
              <a:spcBef>
                <a:spcPct val="0"/>
              </a:spcBef>
              <a:spcAft>
                <a:spcPct val="0"/>
              </a:spcAft>
              <a:buBlip>
                <a:blip r:embed="rId4"/>
              </a:buBlip>
            </a:pPr>
            <a:r>
              <a:rPr lang="en-US" sz="2000" b="1" dirty="0" smtClean="0"/>
              <a:t>General equilibrium or simulation models  </a:t>
            </a:r>
          </a:p>
          <a:p>
            <a:pPr marL="263525" lvl="0" indent="-263525" eaLnBrk="0" fontAlgn="base" hangingPunct="0">
              <a:spcBef>
                <a:spcPct val="0"/>
              </a:spcBef>
              <a:spcAft>
                <a:spcPct val="0"/>
              </a:spcAft>
              <a:buBlip>
                <a:blip r:embed="rId4"/>
              </a:buBlip>
            </a:pPr>
            <a:r>
              <a:rPr lang="en-US" sz="2000" b="1" dirty="0" smtClean="0"/>
              <a:t>Bottom-up models (engineering modeling approaches)</a:t>
            </a:r>
          </a:p>
          <a:p>
            <a:pPr marL="263525" lvl="0" indent="-263525" eaLnBrk="0" fontAlgn="base" hangingPunct="0">
              <a:spcBef>
                <a:spcPct val="0"/>
              </a:spcBef>
              <a:spcAft>
                <a:spcPct val="0"/>
              </a:spcAft>
              <a:buBlip>
                <a:blip r:embed="rId4"/>
              </a:buBlip>
            </a:pPr>
            <a:r>
              <a:rPr lang="en-US" sz="2000" b="1" dirty="0" smtClean="0"/>
              <a:t>Combination of top-down and bottom-up  models </a:t>
            </a:r>
          </a:p>
        </p:txBody>
      </p:sp>
      <p:sp>
        <p:nvSpPr>
          <p:cNvPr id="11" name="Rectangle 10"/>
          <p:cNvSpPr/>
          <p:nvPr/>
        </p:nvSpPr>
        <p:spPr>
          <a:xfrm>
            <a:off x="467544" y="908720"/>
            <a:ext cx="8676456" cy="72008"/>
          </a:xfrm>
          <a:prstGeom prst="rect">
            <a:avLst/>
          </a:prstGeom>
          <a:gradFill flip="none" rotWithShape="1">
            <a:gsLst>
              <a:gs pos="0">
                <a:srgbClr val="FFF200"/>
              </a:gs>
              <a:gs pos="45000">
                <a:srgbClr val="FF7A00"/>
              </a:gs>
              <a:gs pos="70000">
                <a:srgbClr val="FF0300"/>
              </a:gs>
              <a:gs pos="100000">
                <a:srgbClr val="4D0808"/>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p:cNvPicPr/>
          <p:nvPr/>
        </p:nvPicPr>
        <p:blipFill rotWithShape="1">
          <a:blip r:embed="rId5" cstate="print"/>
          <a:srcRect b="47561"/>
          <a:stretch/>
        </p:blipFill>
        <p:spPr bwMode="auto">
          <a:xfrm>
            <a:off x="611560" y="1124745"/>
            <a:ext cx="4032448" cy="1872208"/>
          </a:xfrm>
          <a:prstGeom prst="rect">
            <a:avLst/>
          </a:prstGeom>
          <a:noFill/>
          <a:ln>
            <a:solidFill>
              <a:schemeClr val="bg1">
                <a:lumMod val="50000"/>
              </a:schemeClr>
            </a:solidFill>
          </a:ln>
          <a:extLst>
            <a:ext uri="{53640926-AAD7-44D8-BBD7-CCE9431645EC}">
              <a14:shadowObscured xmlns="" xmlns:wpc="http://schemas.microsoft.com/office/word/2010/wordprocessingCanvas" xmlns:mc="http://schemas.openxmlformats.org/markup-compatibility/2006" xmlns:o="urn:schemas-microsoft-com:office:office" xmlns:m="http://schemas.openxmlformats.org/officeDocument/2006/math" xmlns:v="urn:schemas-microsoft-com:vml" xmlns:wp14="http://schemas.microsoft.com/office/word/2010/wordprocessingDrawing" xmlns:wp="http://schemas.openxmlformats.org/drawingml/2006/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ne="http://schemas.microsoft.com/office/word/2006/wordml" xmlns:wps="http://schemas.microsoft.com/office/word/2010/wordprocessingShape" xmlns:a14="http://schemas.microsoft.com/office/drawing/2010/main" xmlns:pic="http://schemas.openxmlformats.org/drawingml/2006/picture" xmlns:lc="http://schemas.openxmlformats.org/drawingml/2006/lockedCanvas"/>
            </a:ext>
          </a:extLst>
        </p:spPr>
      </p:pic>
      <p:sp>
        <p:nvSpPr>
          <p:cNvPr id="10" name="Rectangle 9"/>
          <p:cNvSpPr/>
          <p:nvPr/>
        </p:nvSpPr>
        <p:spPr>
          <a:xfrm>
            <a:off x="611560" y="2996952"/>
            <a:ext cx="4104456" cy="830997"/>
          </a:xfrm>
          <a:prstGeom prst="rect">
            <a:avLst/>
          </a:prstGeom>
        </p:spPr>
        <p:txBody>
          <a:bodyPr wrap="square">
            <a:spAutoFit/>
          </a:bodyPr>
          <a:lstStyle/>
          <a:p>
            <a:pPr algn="ctr"/>
            <a:r>
              <a:rPr lang="en-US" sz="1600" b="1" dirty="0" smtClean="0"/>
              <a:t>Russian energy-related GHG emission evolution trajectories to 2060 as projected by a number of research groups in 2008-2012</a:t>
            </a:r>
            <a:endParaRPr lang="en-US" sz="1600" b="1" dirty="0"/>
          </a:p>
        </p:txBody>
      </p:sp>
      <p:sp>
        <p:nvSpPr>
          <p:cNvPr id="13" name="Rectangle 12"/>
          <p:cNvSpPr/>
          <p:nvPr/>
        </p:nvSpPr>
        <p:spPr>
          <a:xfrm>
            <a:off x="539552" y="6453336"/>
            <a:ext cx="4680520" cy="338554"/>
          </a:xfrm>
          <a:prstGeom prst="rect">
            <a:avLst/>
          </a:prstGeom>
        </p:spPr>
        <p:txBody>
          <a:bodyPr wrap="square">
            <a:spAutoFit/>
          </a:bodyPr>
          <a:lstStyle/>
          <a:p>
            <a:r>
              <a:rPr lang="en-US" sz="1600" b="1" dirty="0" smtClean="0"/>
              <a:t>Primary energy consumption in Russia: 30 scenarios</a:t>
            </a:r>
            <a:endParaRPr lang="en-US" sz="1600" b="1" dirty="0"/>
          </a:p>
        </p:txBody>
      </p:sp>
      <p:pic>
        <p:nvPicPr>
          <p:cNvPr id="4099" name="Picture 3"/>
          <p:cNvPicPr>
            <a:picLocks noChangeAspect="1" noChangeArrowheads="1"/>
          </p:cNvPicPr>
          <p:nvPr/>
        </p:nvPicPr>
        <p:blipFill>
          <a:blip r:embed="rId6" cstate="print"/>
          <a:srcRect/>
          <a:stretch>
            <a:fillRect/>
          </a:stretch>
        </p:blipFill>
        <p:spPr bwMode="auto">
          <a:xfrm>
            <a:off x="539552" y="3933056"/>
            <a:ext cx="4176464" cy="2456056"/>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3"/>
          <p:cNvSpPr>
            <a:spLocks noGrp="1" noChangeArrowheads="1"/>
          </p:cNvSpPr>
          <p:nvPr>
            <p:ph type="title"/>
          </p:nvPr>
        </p:nvSpPr>
        <p:spPr>
          <a:xfrm>
            <a:off x="395536" y="0"/>
            <a:ext cx="8748464" cy="1196752"/>
          </a:xfrm>
          <a:solidFill>
            <a:srgbClr val="FFFFFF"/>
          </a:solidFill>
        </p:spPr>
        <p:txBody>
          <a:bodyPr>
            <a:noAutofit/>
          </a:bodyPr>
          <a:lstStyle/>
          <a:p>
            <a:pPr algn="l"/>
            <a:r>
              <a:rPr lang="en-US" sz="2400" dirty="0" smtClean="0">
                <a:solidFill>
                  <a:schemeClr val="tx2"/>
                </a:solidFill>
                <a:latin typeface="Impact" pitchFamily="34" charset="0"/>
              </a:rPr>
              <a:t>Russian recent experience in projections structuring </a:t>
            </a:r>
            <a:br>
              <a:rPr lang="en-US" sz="2400" dirty="0" smtClean="0">
                <a:solidFill>
                  <a:schemeClr val="tx2"/>
                </a:solidFill>
                <a:latin typeface="Impact" pitchFamily="34" charset="0"/>
              </a:rPr>
            </a:br>
            <a:r>
              <a:rPr lang="en-US" sz="2400" dirty="0" smtClean="0">
                <a:solidFill>
                  <a:schemeClr val="tx2"/>
                </a:solidFill>
                <a:latin typeface="Impact" pitchFamily="34" charset="0"/>
              </a:rPr>
              <a:t>“Costs and Benefits of Low-Carbon Economy and Society Transformation in Russia. 2050 Perspective”. I. Bashmakov Editor</a:t>
            </a:r>
            <a:endParaRPr lang="ru-RU" sz="2400" dirty="0" smtClean="0">
              <a:solidFill>
                <a:schemeClr val="accent1">
                  <a:lumMod val="75000"/>
                </a:schemeClr>
              </a:solidFill>
              <a:latin typeface="Impact" pitchFamily="34" charset="0"/>
            </a:endParaRPr>
          </a:p>
        </p:txBody>
      </p:sp>
      <p:pic>
        <p:nvPicPr>
          <p:cNvPr id="3075" name="Picture 4"/>
          <p:cNvPicPr>
            <a:picLocks noChangeAspect="1" noChangeArrowheads="1"/>
          </p:cNvPicPr>
          <p:nvPr/>
        </p:nvPicPr>
        <p:blipFill>
          <a:blip r:embed="rId2" cstate="print"/>
          <a:srcRect/>
          <a:stretch>
            <a:fillRect/>
          </a:stretch>
        </p:blipFill>
        <p:spPr bwMode="auto">
          <a:xfrm>
            <a:off x="15875" y="0"/>
            <a:ext cx="430213" cy="6858000"/>
          </a:xfrm>
          <a:prstGeom prst="rect">
            <a:avLst/>
          </a:prstGeom>
          <a:noFill/>
          <a:ln w="9525">
            <a:noFill/>
            <a:miter lim="800000"/>
            <a:headEnd/>
            <a:tailEnd/>
          </a:ln>
        </p:spPr>
      </p:pic>
      <p:pic>
        <p:nvPicPr>
          <p:cNvPr id="3076" name="Рисунок 4"/>
          <p:cNvPicPr>
            <a:picLocks noGrp="1" noChangeAspect="1" noChangeArrowheads="1"/>
          </p:cNvPicPr>
          <p:nvPr>
            <p:ph type="body" idx="4294967295"/>
          </p:nvPr>
        </p:nvPicPr>
        <p:blipFill>
          <a:blip r:embed="rId3" cstate="print"/>
          <a:srcRect/>
          <a:stretch>
            <a:fillRect/>
          </a:stretch>
        </p:blipFill>
        <p:spPr>
          <a:xfrm flipV="1">
            <a:off x="-7938" y="6464300"/>
            <a:ext cx="476251" cy="417513"/>
          </a:xfrm>
          <a:prstGeom prst="rect">
            <a:avLst/>
          </a:prstGeom>
          <a:solidFill>
            <a:srgbClr val="FFFF00">
              <a:alpha val="50195"/>
            </a:srgbClr>
          </a:solidFill>
        </p:spPr>
      </p:pic>
      <p:sp>
        <p:nvSpPr>
          <p:cNvPr id="3077" name="Rectangle 6"/>
          <p:cNvSpPr>
            <a:spLocks noChangeArrowheads="1"/>
          </p:cNvSpPr>
          <p:nvPr/>
        </p:nvSpPr>
        <p:spPr bwMode="auto">
          <a:xfrm>
            <a:off x="1143000" y="1824038"/>
            <a:ext cx="184150" cy="369887"/>
          </a:xfrm>
          <a:prstGeom prst="rect">
            <a:avLst/>
          </a:prstGeom>
          <a:noFill/>
          <a:ln w="12700" cap="sq">
            <a:noFill/>
            <a:miter lim="800000"/>
            <a:headEnd type="none" w="sm" len="sm"/>
            <a:tailEnd type="none" w="sm" len="sm"/>
          </a:ln>
        </p:spPr>
        <p:txBody>
          <a:bodyPr wrap="none" anchor="ctr">
            <a:spAutoFit/>
          </a:bodyPr>
          <a:lstStyle/>
          <a:p>
            <a:endParaRPr lang="en-US"/>
          </a:p>
        </p:txBody>
      </p:sp>
      <p:sp>
        <p:nvSpPr>
          <p:cNvPr id="3078" name="Rectangle 7"/>
          <p:cNvSpPr>
            <a:spLocks noChangeArrowheads="1"/>
          </p:cNvSpPr>
          <p:nvPr/>
        </p:nvSpPr>
        <p:spPr bwMode="auto">
          <a:xfrm>
            <a:off x="1143000" y="1824038"/>
            <a:ext cx="184150" cy="369887"/>
          </a:xfrm>
          <a:prstGeom prst="rect">
            <a:avLst/>
          </a:prstGeom>
          <a:noFill/>
          <a:ln w="12700" cap="sq">
            <a:noFill/>
            <a:miter lim="800000"/>
            <a:headEnd type="none" w="sm" len="sm"/>
            <a:tailEnd type="none" w="sm" len="sm"/>
          </a:ln>
        </p:spPr>
        <p:txBody>
          <a:bodyPr wrap="none" anchor="ctr">
            <a:spAutoFit/>
          </a:bodyPr>
          <a:lstStyle/>
          <a:p>
            <a:endParaRPr lang="en-US"/>
          </a:p>
        </p:txBody>
      </p:sp>
      <p:sp>
        <p:nvSpPr>
          <p:cNvPr id="11" name="Rectangle 10"/>
          <p:cNvSpPr/>
          <p:nvPr/>
        </p:nvSpPr>
        <p:spPr>
          <a:xfrm>
            <a:off x="467544" y="1196752"/>
            <a:ext cx="8676456" cy="72008"/>
          </a:xfrm>
          <a:prstGeom prst="rect">
            <a:avLst/>
          </a:prstGeom>
          <a:gradFill flip="none" rotWithShape="1">
            <a:gsLst>
              <a:gs pos="0">
                <a:srgbClr val="FFF200"/>
              </a:gs>
              <a:gs pos="45000">
                <a:srgbClr val="FF7A00"/>
              </a:gs>
              <a:gs pos="70000">
                <a:srgbClr val="FF0300"/>
              </a:gs>
              <a:gs pos="100000">
                <a:srgbClr val="4D0808"/>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539552" y="1340768"/>
            <a:ext cx="4320480" cy="338554"/>
          </a:xfrm>
          <a:prstGeom prst="rect">
            <a:avLst/>
          </a:prstGeom>
        </p:spPr>
        <p:txBody>
          <a:bodyPr wrap="square">
            <a:spAutoFit/>
          </a:bodyPr>
          <a:lstStyle/>
          <a:p>
            <a:pPr algn="ctr"/>
            <a:r>
              <a:rPr lang="en-US" sz="1600" b="1" dirty="0" smtClean="0"/>
              <a:t>Distribution of coordinated scenarios by families</a:t>
            </a:r>
            <a:endParaRPr lang="en-US" sz="1600" b="1" dirty="0"/>
          </a:p>
        </p:txBody>
      </p:sp>
      <p:pic>
        <p:nvPicPr>
          <p:cNvPr id="5122" name="Picture 2"/>
          <p:cNvPicPr>
            <a:picLocks noChangeAspect="1" noChangeArrowheads="1"/>
          </p:cNvPicPr>
          <p:nvPr/>
        </p:nvPicPr>
        <p:blipFill>
          <a:blip r:embed="rId4" cstate="print"/>
          <a:srcRect/>
          <a:stretch>
            <a:fillRect/>
          </a:stretch>
        </p:blipFill>
        <p:spPr bwMode="auto">
          <a:xfrm>
            <a:off x="467544" y="1700808"/>
            <a:ext cx="4540548" cy="2304256"/>
          </a:xfrm>
          <a:prstGeom prst="rect">
            <a:avLst/>
          </a:prstGeom>
          <a:noFill/>
          <a:ln w="9525">
            <a:noFill/>
            <a:miter lim="800000"/>
            <a:headEnd/>
            <a:tailEnd/>
          </a:ln>
          <a:effectLst/>
        </p:spPr>
      </p:pic>
      <p:pic>
        <p:nvPicPr>
          <p:cNvPr id="17" name="Рисунок 6"/>
          <p:cNvPicPr/>
          <p:nvPr/>
        </p:nvPicPr>
        <p:blipFill rotWithShape="1">
          <a:blip r:embed="rId5" cstate="print">
            <a:extLst>
              <a:ext uri="{28A0092B-C50C-407E-A947-70E740481C1C}">
                <a14:useLocalDpi xmlns="" xmlns:wpc="http://schemas.microsoft.com/office/word/2010/wordprocessingCanvas" xmlns:mc="http://schemas.openxmlformats.org/markup-compatibility/2006" xmlns:o="urn:schemas-microsoft-com:office:office" xmlns:m="http://schemas.openxmlformats.org/officeDocument/2006/math" xmlns:v="urn:schemas-microsoft-com:vml" xmlns:wp14="http://schemas.microsoft.com/office/word/2010/wordprocessingDrawing" xmlns:wp="http://schemas.openxmlformats.org/drawingml/2006/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ne="http://schemas.microsoft.com/office/word/2006/wordml" xmlns:wps="http://schemas.microsoft.com/office/word/2010/wordprocessingShape" xmlns:a14="http://schemas.microsoft.com/office/drawing/2010/main" xmlns:pic="http://schemas.openxmlformats.org/drawingml/2006/picture" xmlns:lc="http://schemas.openxmlformats.org/drawingml/2006/lockedCanvas" val="0"/>
              </a:ext>
            </a:extLst>
          </a:blip>
          <a:srcRect l="706" t="849" r="177" b="23208"/>
          <a:stretch/>
        </p:blipFill>
        <p:spPr bwMode="auto">
          <a:xfrm>
            <a:off x="5076056" y="1700809"/>
            <a:ext cx="4067944" cy="1944215"/>
          </a:xfrm>
          <a:prstGeom prst="rect">
            <a:avLst/>
          </a:prstGeom>
          <a:noFill/>
          <a:ln w="9525" cap="flat" cmpd="sng" algn="ctr">
            <a:solidFill>
              <a:sysClr val="window" lastClr="FFFFFF">
                <a:lumMod val="50000"/>
              </a:sysClr>
            </a:solidFill>
            <a:prstDash val="solid"/>
            <a:round/>
            <a:headEnd type="none" w="med" len="med"/>
            <a:tailEnd type="none" w="med" len="med"/>
          </a:ln>
          <a:extLst>
            <a:ext uri="{53640926-AAD7-44D8-BBD7-CCE9431645EC}">
              <a14:shadowObscured xmlns="" xmlns:wpc="http://schemas.microsoft.com/office/word/2010/wordprocessingCanvas" xmlns:mc="http://schemas.openxmlformats.org/markup-compatibility/2006" xmlns:o="urn:schemas-microsoft-com:office:office" xmlns:m="http://schemas.openxmlformats.org/officeDocument/2006/math" xmlns:v="urn:schemas-microsoft-com:vml" xmlns:wp14="http://schemas.microsoft.com/office/word/2010/wordprocessingDrawing" xmlns:wp="http://schemas.openxmlformats.org/drawingml/2006/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ne="http://schemas.microsoft.com/office/word/2006/wordml" xmlns:wps="http://schemas.microsoft.com/office/word/2010/wordprocessingShape" xmlns:a14="http://schemas.microsoft.com/office/drawing/2010/main" xmlns:pic="http://schemas.openxmlformats.org/drawingml/2006/picture" xmlns:lc="http://schemas.openxmlformats.org/drawingml/2006/lockedCanvas"/>
            </a:ext>
          </a:extLst>
        </p:spPr>
      </p:pic>
      <p:sp>
        <p:nvSpPr>
          <p:cNvPr id="18" name="Rectangle 17"/>
          <p:cNvSpPr/>
          <p:nvPr/>
        </p:nvSpPr>
        <p:spPr>
          <a:xfrm>
            <a:off x="5652120" y="1340768"/>
            <a:ext cx="2880320" cy="338554"/>
          </a:xfrm>
          <a:prstGeom prst="rect">
            <a:avLst/>
          </a:prstGeom>
        </p:spPr>
        <p:txBody>
          <a:bodyPr wrap="square">
            <a:spAutoFit/>
          </a:bodyPr>
          <a:lstStyle/>
          <a:p>
            <a:pPr algn="ctr"/>
            <a:r>
              <a:rPr lang="en-US" sz="1600" b="1" dirty="0" smtClean="0"/>
              <a:t>GDP growth rates</a:t>
            </a:r>
            <a:endParaRPr lang="en-US" sz="1600" b="1" dirty="0"/>
          </a:p>
        </p:txBody>
      </p:sp>
      <p:sp>
        <p:nvSpPr>
          <p:cNvPr id="20" name="Rectangle 19"/>
          <p:cNvSpPr/>
          <p:nvPr/>
        </p:nvSpPr>
        <p:spPr>
          <a:xfrm>
            <a:off x="611560" y="3789040"/>
            <a:ext cx="4248472" cy="584775"/>
          </a:xfrm>
          <a:prstGeom prst="rect">
            <a:avLst/>
          </a:prstGeom>
        </p:spPr>
        <p:txBody>
          <a:bodyPr wrap="square">
            <a:spAutoFit/>
          </a:bodyPr>
          <a:lstStyle/>
          <a:p>
            <a:pPr algn="ctr"/>
            <a:r>
              <a:rPr lang="en-US" sz="1600" b="1" dirty="0" smtClean="0"/>
              <a:t>Evolution of natural gas consumption in individual scenarios</a:t>
            </a:r>
            <a:endParaRPr lang="en-US" sz="1600" b="1" dirty="0"/>
          </a:p>
        </p:txBody>
      </p:sp>
      <p:sp>
        <p:nvSpPr>
          <p:cNvPr id="23" name="Rectangle 22"/>
          <p:cNvSpPr/>
          <p:nvPr/>
        </p:nvSpPr>
        <p:spPr>
          <a:xfrm>
            <a:off x="4895528" y="3789040"/>
            <a:ext cx="4248472" cy="584775"/>
          </a:xfrm>
          <a:prstGeom prst="rect">
            <a:avLst/>
          </a:prstGeom>
        </p:spPr>
        <p:txBody>
          <a:bodyPr wrap="square">
            <a:spAutoFit/>
          </a:bodyPr>
          <a:lstStyle/>
          <a:p>
            <a:pPr algn="ctr"/>
            <a:r>
              <a:rPr lang="en-US" sz="1600" b="1" dirty="0" smtClean="0"/>
              <a:t>Evolution of electricity generation in individual scenarios</a:t>
            </a:r>
            <a:endParaRPr lang="en-US" sz="1600" b="1" dirty="0"/>
          </a:p>
        </p:txBody>
      </p:sp>
      <p:pic>
        <p:nvPicPr>
          <p:cNvPr id="5123" name="Picture 3"/>
          <p:cNvPicPr>
            <a:picLocks noChangeAspect="1" noChangeArrowheads="1"/>
          </p:cNvPicPr>
          <p:nvPr/>
        </p:nvPicPr>
        <p:blipFill>
          <a:blip r:embed="rId6" cstate="print"/>
          <a:srcRect/>
          <a:stretch>
            <a:fillRect/>
          </a:stretch>
        </p:blipFill>
        <p:spPr bwMode="auto">
          <a:xfrm>
            <a:off x="4932040" y="4365104"/>
            <a:ext cx="4211960" cy="2304256"/>
          </a:xfrm>
          <a:prstGeom prst="rect">
            <a:avLst/>
          </a:prstGeom>
          <a:noFill/>
          <a:ln w="9525">
            <a:noFill/>
            <a:miter lim="800000"/>
            <a:headEnd/>
            <a:tailEnd/>
          </a:ln>
          <a:effectLst/>
        </p:spPr>
      </p:pic>
      <p:pic>
        <p:nvPicPr>
          <p:cNvPr id="5124" name="Picture 4"/>
          <p:cNvPicPr>
            <a:picLocks noChangeAspect="1" noChangeArrowheads="1"/>
          </p:cNvPicPr>
          <p:nvPr/>
        </p:nvPicPr>
        <p:blipFill>
          <a:blip r:embed="rId7" cstate="print"/>
          <a:srcRect/>
          <a:stretch>
            <a:fillRect/>
          </a:stretch>
        </p:blipFill>
        <p:spPr bwMode="auto">
          <a:xfrm>
            <a:off x="467544" y="4365104"/>
            <a:ext cx="4392488" cy="235788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3"/>
          <p:cNvSpPr>
            <a:spLocks noGrp="1" noChangeArrowheads="1"/>
          </p:cNvSpPr>
          <p:nvPr>
            <p:ph type="title"/>
          </p:nvPr>
        </p:nvSpPr>
        <p:spPr>
          <a:xfrm>
            <a:off x="539552" y="0"/>
            <a:ext cx="8604448" cy="764704"/>
          </a:xfrm>
          <a:solidFill>
            <a:srgbClr val="FFFFFF"/>
          </a:solidFill>
        </p:spPr>
        <p:txBody>
          <a:bodyPr>
            <a:noAutofit/>
          </a:bodyPr>
          <a:lstStyle/>
          <a:p>
            <a:pPr algn="l"/>
            <a:r>
              <a:rPr lang="en-US" sz="2400" dirty="0" smtClean="0">
                <a:solidFill>
                  <a:schemeClr val="accent1">
                    <a:lumMod val="75000"/>
                  </a:schemeClr>
                </a:solidFill>
                <a:latin typeface="Impact" pitchFamily="34" charset="0"/>
              </a:rPr>
              <a:t>IPCC experience in using structured projections. IPCC. WGIII. 5AR.  </a:t>
            </a:r>
            <a:endParaRPr lang="ru-RU" sz="2400" dirty="0" smtClean="0">
              <a:solidFill>
                <a:schemeClr val="accent1">
                  <a:lumMod val="75000"/>
                </a:schemeClr>
              </a:solidFill>
              <a:latin typeface="Impact" pitchFamily="34" charset="0"/>
            </a:endParaRPr>
          </a:p>
        </p:txBody>
      </p:sp>
      <p:pic>
        <p:nvPicPr>
          <p:cNvPr id="3075" name="Picture 4"/>
          <p:cNvPicPr>
            <a:picLocks noChangeAspect="1" noChangeArrowheads="1"/>
          </p:cNvPicPr>
          <p:nvPr/>
        </p:nvPicPr>
        <p:blipFill>
          <a:blip r:embed="rId2" cstate="print"/>
          <a:srcRect/>
          <a:stretch>
            <a:fillRect/>
          </a:stretch>
        </p:blipFill>
        <p:spPr bwMode="auto">
          <a:xfrm>
            <a:off x="15875" y="0"/>
            <a:ext cx="430213" cy="6858000"/>
          </a:xfrm>
          <a:prstGeom prst="rect">
            <a:avLst/>
          </a:prstGeom>
          <a:noFill/>
          <a:ln w="9525">
            <a:noFill/>
            <a:miter lim="800000"/>
            <a:headEnd/>
            <a:tailEnd/>
          </a:ln>
        </p:spPr>
      </p:pic>
      <p:pic>
        <p:nvPicPr>
          <p:cNvPr id="3076" name="Рисунок 4"/>
          <p:cNvPicPr>
            <a:picLocks noGrp="1" noChangeAspect="1" noChangeArrowheads="1"/>
          </p:cNvPicPr>
          <p:nvPr>
            <p:ph type="body" idx="4294967295"/>
          </p:nvPr>
        </p:nvPicPr>
        <p:blipFill>
          <a:blip r:embed="rId3" cstate="print"/>
          <a:srcRect/>
          <a:stretch>
            <a:fillRect/>
          </a:stretch>
        </p:blipFill>
        <p:spPr>
          <a:xfrm flipV="1">
            <a:off x="-7938" y="6464300"/>
            <a:ext cx="476251" cy="417513"/>
          </a:xfrm>
          <a:prstGeom prst="rect">
            <a:avLst/>
          </a:prstGeom>
          <a:solidFill>
            <a:srgbClr val="FFFF00">
              <a:alpha val="50195"/>
            </a:srgbClr>
          </a:solidFill>
        </p:spPr>
      </p:pic>
      <p:sp>
        <p:nvSpPr>
          <p:cNvPr id="3077" name="Rectangle 6"/>
          <p:cNvSpPr>
            <a:spLocks noChangeArrowheads="1"/>
          </p:cNvSpPr>
          <p:nvPr/>
        </p:nvSpPr>
        <p:spPr bwMode="auto">
          <a:xfrm>
            <a:off x="1143000" y="1824038"/>
            <a:ext cx="184150" cy="369887"/>
          </a:xfrm>
          <a:prstGeom prst="rect">
            <a:avLst/>
          </a:prstGeom>
          <a:noFill/>
          <a:ln w="12700" cap="sq">
            <a:noFill/>
            <a:miter lim="800000"/>
            <a:headEnd type="none" w="sm" len="sm"/>
            <a:tailEnd type="none" w="sm" len="sm"/>
          </a:ln>
        </p:spPr>
        <p:txBody>
          <a:bodyPr wrap="none" anchor="ctr">
            <a:spAutoFit/>
          </a:bodyPr>
          <a:lstStyle/>
          <a:p>
            <a:endParaRPr lang="en-US"/>
          </a:p>
        </p:txBody>
      </p:sp>
      <p:sp>
        <p:nvSpPr>
          <p:cNvPr id="3078" name="Rectangle 7"/>
          <p:cNvSpPr>
            <a:spLocks noChangeArrowheads="1"/>
          </p:cNvSpPr>
          <p:nvPr/>
        </p:nvSpPr>
        <p:spPr bwMode="auto">
          <a:xfrm>
            <a:off x="1143000" y="1824038"/>
            <a:ext cx="184150" cy="369887"/>
          </a:xfrm>
          <a:prstGeom prst="rect">
            <a:avLst/>
          </a:prstGeom>
          <a:noFill/>
          <a:ln w="12700" cap="sq">
            <a:noFill/>
            <a:miter lim="800000"/>
            <a:headEnd type="none" w="sm" len="sm"/>
            <a:tailEnd type="none" w="sm" len="sm"/>
          </a:ln>
        </p:spPr>
        <p:txBody>
          <a:bodyPr wrap="none" anchor="ctr">
            <a:spAutoFit/>
          </a:bodyPr>
          <a:lstStyle/>
          <a:p>
            <a:endParaRPr lang="en-US"/>
          </a:p>
        </p:txBody>
      </p:sp>
      <p:sp>
        <p:nvSpPr>
          <p:cNvPr id="24577" name="Rectangle 1"/>
          <p:cNvSpPr>
            <a:spLocks noChangeArrowheads="1"/>
          </p:cNvSpPr>
          <p:nvPr/>
        </p:nvSpPr>
        <p:spPr bwMode="auto">
          <a:xfrm>
            <a:off x="611560" y="5534561"/>
            <a:ext cx="8280920" cy="1323439"/>
          </a:xfrm>
          <a:prstGeom prst="rect">
            <a:avLst/>
          </a:prstGeom>
          <a:solidFill>
            <a:schemeClr val="bg1"/>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eaLnBrk="0" fontAlgn="base" hangingPunct="0">
              <a:spcBef>
                <a:spcPct val="0"/>
              </a:spcBef>
              <a:spcAft>
                <a:spcPct val="0"/>
              </a:spcAft>
            </a:pPr>
            <a:r>
              <a:rPr lang="en-US" sz="2000" b="1" dirty="0" smtClean="0"/>
              <a:t>“Mirror type” development</a:t>
            </a:r>
          </a:p>
          <a:p>
            <a:pPr lvl="0" eaLnBrk="0" fontAlgn="base" hangingPunct="0">
              <a:spcBef>
                <a:spcPct val="0"/>
              </a:spcBef>
              <a:spcAft>
                <a:spcPct val="0"/>
              </a:spcAft>
            </a:pPr>
            <a:endParaRPr lang="en-US" sz="2000" b="1" dirty="0" smtClean="0"/>
          </a:p>
          <a:p>
            <a:pPr lvl="0" eaLnBrk="0" fontAlgn="base" hangingPunct="0">
              <a:spcBef>
                <a:spcPct val="0"/>
              </a:spcBef>
              <a:spcAft>
                <a:spcPct val="0"/>
              </a:spcAft>
            </a:pPr>
            <a:r>
              <a:rPr lang="en-US" sz="2000" b="1" dirty="0" smtClean="0"/>
              <a:t>While the ranges are quite large, the directions of change are similar for similar targets and sets of policies </a:t>
            </a:r>
            <a:endParaRPr lang="en-US" b="1" dirty="0" smtClean="0"/>
          </a:p>
        </p:txBody>
      </p:sp>
      <p:sp>
        <p:nvSpPr>
          <p:cNvPr id="11" name="Rectangle 10"/>
          <p:cNvSpPr/>
          <p:nvPr/>
        </p:nvSpPr>
        <p:spPr>
          <a:xfrm>
            <a:off x="467544" y="764704"/>
            <a:ext cx="8676456" cy="72008"/>
          </a:xfrm>
          <a:prstGeom prst="rect">
            <a:avLst/>
          </a:prstGeom>
          <a:gradFill flip="none" rotWithShape="1">
            <a:gsLst>
              <a:gs pos="0">
                <a:srgbClr val="FFF200"/>
              </a:gs>
              <a:gs pos="45000">
                <a:srgbClr val="FF7A00"/>
              </a:gs>
              <a:gs pos="70000">
                <a:srgbClr val="FF0300"/>
              </a:gs>
              <a:gs pos="100000">
                <a:srgbClr val="4D0808"/>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100" name="Picture 4"/>
          <p:cNvPicPr>
            <a:picLocks noChangeAspect="1" noChangeArrowheads="1"/>
          </p:cNvPicPr>
          <p:nvPr/>
        </p:nvPicPr>
        <p:blipFill>
          <a:blip r:embed="rId4" cstate="print"/>
          <a:srcRect/>
          <a:stretch>
            <a:fillRect/>
          </a:stretch>
        </p:blipFill>
        <p:spPr bwMode="auto">
          <a:xfrm>
            <a:off x="6084168" y="1196752"/>
            <a:ext cx="2595364" cy="4032448"/>
          </a:xfrm>
          <a:prstGeom prst="rect">
            <a:avLst/>
          </a:prstGeom>
          <a:noFill/>
          <a:ln w="9525">
            <a:noFill/>
            <a:miter lim="800000"/>
            <a:headEnd/>
            <a:tailEnd/>
          </a:ln>
        </p:spPr>
      </p:pic>
      <p:pic>
        <p:nvPicPr>
          <p:cNvPr id="14" name="Bild 5"/>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a:off x="755576" y="1052736"/>
            <a:ext cx="5256584" cy="4248472"/>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3"/>
          <p:cNvSpPr>
            <a:spLocks noGrp="1" noChangeArrowheads="1"/>
          </p:cNvSpPr>
          <p:nvPr>
            <p:ph type="title"/>
          </p:nvPr>
        </p:nvSpPr>
        <p:spPr>
          <a:xfrm>
            <a:off x="467544" y="0"/>
            <a:ext cx="8676456" cy="836712"/>
          </a:xfrm>
          <a:solidFill>
            <a:srgbClr val="FFFFFF"/>
          </a:solidFill>
        </p:spPr>
        <p:txBody>
          <a:bodyPr>
            <a:noAutofit/>
          </a:bodyPr>
          <a:lstStyle/>
          <a:p>
            <a:pPr algn="l"/>
            <a:r>
              <a:rPr lang="en-US" sz="2200" dirty="0" smtClean="0">
                <a:solidFill>
                  <a:schemeClr val="accent1">
                    <a:lumMod val="75000"/>
                  </a:schemeClr>
                </a:solidFill>
                <a:latin typeface="Impact" pitchFamily="34" charset="0"/>
              </a:rPr>
              <a:t>How ‘small’ at a small scale becomes ‘large’ at a larger scale. Energy efficiency has become the major resource to provide energy services </a:t>
            </a:r>
            <a:endParaRPr lang="ru-RU" sz="2200" dirty="0" smtClean="0">
              <a:solidFill>
                <a:schemeClr val="accent1">
                  <a:lumMod val="75000"/>
                </a:schemeClr>
              </a:solidFill>
              <a:latin typeface="Impact" pitchFamily="34" charset="0"/>
            </a:endParaRPr>
          </a:p>
        </p:txBody>
      </p:sp>
      <p:pic>
        <p:nvPicPr>
          <p:cNvPr id="3075" name="Picture 4"/>
          <p:cNvPicPr>
            <a:picLocks noChangeAspect="1" noChangeArrowheads="1"/>
          </p:cNvPicPr>
          <p:nvPr/>
        </p:nvPicPr>
        <p:blipFill>
          <a:blip r:embed="rId2" cstate="print"/>
          <a:srcRect/>
          <a:stretch>
            <a:fillRect/>
          </a:stretch>
        </p:blipFill>
        <p:spPr bwMode="auto">
          <a:xfrm>
            <a:off x="15875" y="0"/>
            <a:ext cx="430213" cy="6858000"/>
          </a:xfrm>
          <a:prstGeom prst="rect">
            <a:avLst/>
          </a:prstGeom>
          <a:noFill/>
          <a:ln w="9525">
            <a:noFill/>
            <a:miter lim="800000"/>
            <a:headEnd/>
            <a:tailEnd/>
          </a:ln>
        </p:spPr>
      </p:pic>
      <p:pic>
        <p:nvPicPr>
          <p:cNvPr id="3076" name="Рисунок 4"/>
          <p:cNvPicPr>
            <a:picLocks noGrp="1" noChangeAspect="1" noChangeArrowheads="1"/>
          </p:cNvPicPr>
          <p:nvPr>
            <p:ph type="body" idx="4294967295"/>
          </p:nvPr>
        </p:nvPicPr>
        <p:blipFill>
          <a:blip r:embed="rId3" cstate="print"/>
          <a:srcRect/>
          <a:stretch>
            <a:fillRect/>
          </a:stretch>
        </p:blipFill>
        <p:spPr>
          <a:xfrm flipV="1">
            <a:off x="-7938" y="6464300"/>
            <a:ext cx="476251" cy="417513"/>
          </a:xfrm>
          <a:prstGeom prst="rect">
            <a:avLst/>
          </a:prstGeom>
          <a:solidFill>
            <a:srgbClr val="FFFF00">
              <a:alpha val="50195"/>
            </a:srgbClr>
          </a:solidFill>
        </p:spPr>
      </p:pic>
      <p:sp>
        <p:nvSpPr>
          <p:cNvPr id="3077" name="Rectangle 6"/>
          <p:cNvSpPr>
            <a:spLocks noChangeArrowheads="1"/>
          </p:cNvSpPr>
          <p:nvPr/>
        </p:nvSpPr>
        <p:spPr bwMode="auto">
          <a:xfrm>
            <a:off x="1143000" y="1824038"/>
            <a:ext cx="184150" cy="369887"/>
          </a:xfrm>
          <a:prstGeom prst="rect">
            <a:avLst/>
          </a:prstGeom>
          <a:noFill/>
          <a:ln w="12700" cap="sq">
            <a:noFill/>
            <a:miter lim="800000"/>
            <a:headEnd type="none" w="sm" len="sm"/>
            <a:tailEnd type="none" w="sm" len="sm"/>
          </a:ln>
        </p:spPr>
        <p:txBody>
          <a:bodyPr wrap="none" anchor="ctr">
            <a:spAutoFit/>
          </a:bodyPr>
          <a:lstStyle/>
          <a:p>
            <a:endParaRPr lang="en-US"/>
          </a:p>
        </p:txBody>
      </p:sp>
      <p:sp>
        <p:nvSpPr>
          <p:cNvPr id="3078" name="Rectangle 7"/>
          <p:cNvSpPr>
            <a:spLocks noChangeArrowheads="1"/>
          </p:cNvSpPr>
          <p:nvPr/>
        </p:nvSpPr>
        <p:spPr bwMode="auto">
          <a:xfrm>
            <a:off x="1143000" y="1824038"/>
            <a:ext cx="184150" cy="369887"/>
          </a:xfrm>
          <a:prstGeom prst="rect">
            <a:avLst/>
          </a:prstGeom>
          <a:noFill/>
          <a:ln w="12700" cap="sq">
            <a:noFill/>
            <a:miter lim="800000"/>
            <a:headEnd type="none" w="sm" len="sm"/>
            <a:tailEnd type="none" w="sm" len="sm"/>
          </a:ln>
        </p:spPr>
        <p:txBody>
          <a:bodyPr wrap="none" anchor="ctr">
            <a:spAutoFit/>
          </a:bodyPr>
          <a:lstStyle/>
          <a:p>
            <a:endParaRPr lang="en-US"/>
          </a:p>
        </p:txBody>
      </p:sp>
      <p:sp>
        <p:nvSpPr>
          <p:cNvPr id="9" name="Rectangle 8"/>
          <p:cNvSpPr/>
          <p:nvPr/>
        </p:nvSpPr>
        <p:spPr>
          <a:xfrm>
            <a:off x="467544" y="836712"/>
            <a:ext cx="8676456" cy="72008"/>
          </a:xfrm>
          <a:prstGeom prst="rect">
            <a:avLst/>
          </a:prstGeom>
          <a:gradFill flip="none" rotWithShape="1">
            <a:gsLst>
              <a:gs pos="0">
                <a:srgbClr val="FFF200"/>
              </a:gs>
              <a:gs pos="45000">
                <a:srgbClr val="FF7A00"/>
              </a:gs>
              <a:gs pos="70000">
                <a:srgbClr val="FF0300"/>
              </a:gs>
              <a:gs pos="100000">
                <a:srgbClr val="4D0808"/>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p:nvSpPr>
        <p:spPr>
          <a:xfrm>
            <a:off x="5076056" y="917912"/>
            <a:ext cx="4067944" cy="5940088"/>
          </a:xfrm>
          <a:prstGeom prst="rect">
            <a:avLst/>
          </a:prstGeom>
          <a:solidFill>
            <a:srgbClr val="7030A0"/>
          </a:solidFill>
          <a:ln>
            <a:solidFill>
              <a:srgbClr val="FFFF00"/>
            </a:solidFill>
          </a:ln>
        </p:spPr>
        <p:txBody>
          <a:bodyPr wrap="square">
            <a:spAutoFit/>
          </a:bodyPr>
          <a:lstStyle/>
          <a:p>
            <a:r>
              <a:rPr lang="en-US" sz="2000" b="1" dirty="0" smtClean="0">
                <a:solidFill>
                  <a:schemeClr val="bg1"/>
                </a:solidFill>
              </a:rPr>
              <a:t>The important issues are as follows:</a:t>
            </a:r>
          </a:p>
          <a:p>
            <a:r>
              <a:rPr lang="en-US" sz="2000" b="1" dirty="0" smtClean="0">
                <a:solidFill>
                  <a:schemeClr val="bg1"/>
                </a:solidFill>
              </a:rPr>
              <a:t>Do we have the will to change? </a:t>
            </a:r>
          </a:p>
          <a:p>
            <a:r>
              <a:rPr lang="en-US" sz="2000" b="1" dirty="0" smtClean="0">
                <a:solidFill>
                  <a:schemeClr val="bg1"/>
                </a:solidFill>
              </a:rPr>
              <a:t>What are the limits of change?</a:t>
            </a:r>
          </a:p>
          <a:p>
            <a:r>
              <a:rPr lang="en-US" sz="2000" b="1" dirty="0" smtClean="0">
                <a:solidFill>
                  <a:schemeClr val="bg1"/>
                </a:solidFill>
              </a:rPr>
              <a:t>Can we change the limits of change?</a:t>
            </a:r>
          </a:p>
          <a:p>
            <a:r>
              <a:rPr lang="en-US" sz="2000" b="1" dirty="0" smtClean="0">
                <a:solidFill>
                  <a:schemeClr val="bg1"/>
                </a:solidFill>
              </a:rPr>
              <a:t>Do we have an appropriate knowledge of the system’s feedbacks and limitations and do we account  for them? </a:t>
            </a:r>
          </a:p>
          <a:p>
            <a:r>
              <a:rPr lang="en-US" sz="2000" b="1" dirty="0" smtClean="0">
                <a:solidFill>
                  <a:schemeClr val="bg1"/>
                </a:solidFill>
              </a:rPr>
              <a:t>Do we have the required imagination to see how ‘small’ can become ‘large’ or vice versa?</a:t>
            </a:r>
          </a:p>
          <a:p>
            <a:r>
              <a:rPr lang="en-US" sz="2000" b="1" dirty="0" smtClean="0">
                <a:solidFill>
                  <a:schemeClr val="bg1"/>
                </a:solidFill>
              </a:rPr>
              <a:t>Do we account for environmental externalities and (the loss of) ecosystem services?  </a:t>
            </a:r>
          </a:p>
          <a:p>
            <a:r>
              <a:rPr lang="en-US" sz="2000" b="1" dirty="0" smtClean="0">
                <a:solidFill>
                  <a:schemeClr val="bg1"/>
                </a:solidFill>
              </a:rPr>
              <a:t>Is economic growth exogenous and independent from energy systems evolution?</a:t>
            </a:r>
          </a:p>
          <a:p>
            <a:r>
              <a:rPr lang="en-US" sz="2000" b="1" dirty="0" smtClean="0">
                <a:solidFill>
                  <a:schemeClr val="bg1"/>
                </a:solidFill>
              </a:rPr>
              <a:t>Is technological progress exogenous and autonomous? </a:t>
            </a:r>
            <a:endParaRPr lang="en-US" sz="2000" dirty="0">
              <a:solidFill>
                <a:schemeClr val="bg1"/>
              </a:solidFill>
            </a:endParaRPr>
          </a:p>
        </p:txBody>
      </p:sp>
      <p:pic>
        <p:nvPicPr>
          <p:cNvPr id="2050" name="Picture 2"/>
          <p:cNvPicPr>
            <a:picLocks noChangeAspect="1" noChangeArrowheads="1"/>
          </p:cNvPicPr>
          <p:nvPr/>
        </p:nvPicPr>
        <p:blipFill>
          <a:blip r:embed="rId4" cstate="print"/>
          <a:srcRect/>
          <a:stretch>
            <a:fillRect/>
          </a:stretch>
        </p:blipFill>
        <p:spPr bwMode="auto">
          <a:xfrm>
            <a:off x="467545" y="1124744"/>
            <a:ext cx="4560506" cy="2736304"/>
          </a:xfrm>
          <a:prstGeom prst="rect">
            <a:avLst/>
          </a:prstGeom>
          <a:noFill/>
          <a:ln w="9525">
            <a:noFill/>
            <a:miter lim="800000"/>
            <a:headEnd/>
            <a:tailEnd/>
          </a:ln>
          <a:effectLst/>
        </p:spPr>
      </p:pic>
      <p:sp>
        <p:nvSpPr>
          <p:cNvPr id="23" name="Rectangle 22"/>
          <p:cNvSpPr/>
          <p:nvPr/>
        </p:nvSpPr>
        <p:spPr>
          <a:xfrm>
            <a:off x="467544" y="4005064"/>
            <a:ext cx="4680520" cy="2800767"/>
          </a:xfrm>
          <a:prstGeom prst="rect">
            <a:avLst/>
          </a:prstGeom>
        </p:spPr>
        <p:txBody>
          <a:bodyPr wrap="square">
            <a:spAutoFit/>
          </a:bodyPr>
          <a:lstStyle/>
          <a:p>
            <a:pPr marL="273050" lvl="0" indent="-273050">
              <a:buBlip>
                <a:blip r:embed="rId5"/>
              </a:buBlip>
            </a:pPr>
            <a:r>
              <a:rPr lang="en-US" sz="1600" b="1" dirty="0" smtClean="0"/>
              <a:t>In </a:t>
            </a:r>
            <a:r>
              <a:rPr lang="ru-RU" sz="1600" b="1" dirty="0" smtClean="0"/>
              <a:t>2000-2015</a:t>
            </a:r>
            <a:r>
              <a:rPr lang="en-US" sz="1600" b="1" dirty="0" smtClean="0"/>
              <a:t>,</a:t>
            </a:r>
            <a:r>
              <a:rPr lang="ru-RU" sz="1600" b="1" dirty="0" smtClean="0"/>
              <a:t> </a:t>
            </a:r>
            <a:r>
              <a:rPr lang="en-US" sz="1600" b="1" dirty="0" smtClean="0"/>
              <a:t>energy efficiency improvements in IEA countries saved</a:t>
            </a:r>
            <a:r>
              <a:rPr lang="ru-RU" sz="1600" b="1" dirty="0" smtClean="0"/>
              <a:t>: </a:t>
            </a:r>
          </a:p>
          <a:p>
            <a:pPr marL="730250" lvl="1" indent="-273050">
              <a:buBlip>
                <a:blip r:embed="rId5"/>
              </a:buBlip>
            </a:pPr>
            <a:r>
              <a:rPr lang="ru-RU" sz="1600" b="1" dirty="0" smtClean="0"/>
              <a:t>451 </a:t>
            </a:r>
            <a:r>
              <a:rPr lang="en-US" sz="1600" b="1" dirty="0" err="1" smtClean="0"/>
              <a:t>mtoe</a:t>
            </a:r>
            <a:r>
              <a:rPr lang="en-US" sz="1600" b="1" dirty="0" smtClean="0"/>
              <a:t> of final energy </a:t>
            </a:r>
          </a:p>
          <a:p>
            <a:pPr marL="730250" lvl="1" indent="-273050">
              <a:buBlip>
                <a:blip r:embed="rId5"/>
              </a:buBlip>
            </a:pPr>
            <a:r>
              <a:rPr lang="ru-RU" sz="1600" b="1" dirty="0" smtClean="0"/>
              <a:t>770 </a:t>
            </a:r>
            <a:r>
              <a:rPr lang="en-US" sz="1600" b="1" dirty="0" err="1" smtClean="0"/>
              <a:t>mtoe</a:t>
            </a:r>
            <a:r>
              <a:rPr lang="ru-RU" sz="1600" b="1" dirty="0" smtClean="0"/>
              <a:t> </a:t>
            </a:r>
            <a:r>
              <a:rPr lang="en-US" sz="1600" b="1" dirty="0" smtClean="0"/>
              <a:t>of TPES (which is more than Russia’s annual energy use and 35% more than Russia’s 2016 oil and gas export) </a:t>
            </a:r>
            <a:endParaRPr lang="ru-RU" sz="1600" b="1" dirty="0" smtClean="0">
              <a:solidFill>
                <a:srgbClr val="FF0000"/>
              </a:solidFill>
            </a:endParaRPr>
          </a:p>
          <a:p>
            <a:pPr marL="730250" lvl="1" indent="-273050">
              <a:buBlip>
                <a:blip r:embed="rId5"/>
              </a:buBlip>
            </a:pPr>
            <a:r>
              <a:rPr lang="en-US" sz="1600" b="1" dirty="0" smtClean="0"/>
              <a:t>$US </a:t>
            </a:r>
            <a:r>
              <a:rPr lang="ru-RU" sz="1600" b="1" dirty="0" smtClean="0"/>
              <a:t>540 </a:t>
            </a:r>
            <a:r>
              <a:rPr lang="en-US" sz="1600" b="1" dirty="0" smtClean="0"/>
              <a:t>billion in energy costs (which is 3.5 times Russia’s 2016 oil and gas export revenues) </a:t>
            </a:r>
            <a:r>
              <a:rPr lang="ru-RU" sz="1600" b="1" dirty="0" smtClean="0"/>
              <a:t> </a:t>
            </a:r>
          </a:p>
          <a:p>
            <a:pPr marL="273050" lvl="0" indent="-273050">
              <a:buBlip>
                <a:blip r:embed="rId5"/>
              </a:buBlip>
            </a:pPr>
            <a:r>
              <a:rPr lang="en-US" sz="1600" b="1" dirty="0" smtClean="0"/>
              <a:t>EU-member countries deploy nearly 2,500 EE policies</a:t>
            </a:r>
            <a:endParaRPr lang="ru-RU" sz="1600" b="1" dirty="0" smtClean="0"/>
          </a:p>
        </p:txBody>
      </p:sp>
      <p:sp>
        <p:nvSpPr>
          <p:cNvPr id="11" name="Rectangle 10"/>
          <p:cNvSpPr/>
          <p:nvPr/>
        </p:nvSpPr>
        <p:spPr>
          <a:xfrm>
            <a:off x="971600" y="1196752"/>
            <a:ext cx="2016224" cy="523220"/>
          </a:xfrm>
          <a:prstGeom prst="rect">
            <a:avLst/>
          </a:prstGeom>
        </p:spPr>
        <p:txBody>
          <a:bodyPr wrap="square">
            <a:spAutoFit/>
          </a:bodyPr>
          <a:lstStyle/>
          <a:p>
            <a:pPr algn="r"/>
            <a:r>
              <a:rPr lang="en-US" sz="1400" b="1" dirty="0" smtClean="0"/>
              <a:t>Energy efficiency contribution </a:t>
            </a:r>
            <a:endParaRPr lang="en-US" sz="1400" dirty="0"/>
          </a:p>
        </p:txBody>
      </p:sp>
      <p:cxnSp>
        <p:nvCxnSpPr>
          <p:cNvPr id="13" name="Straight Arrow Connector 12"/>
          <p:cNvCxnSpPr/>
          <p:nvPr/>
        </p:nvCxnSpPr>
        <p:spPr>
          <a:xfrm>
            <a:off x="2267744" y="1628800"/>
            <a:ext cx="648072" cy="28803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3"/>
          <p:cNvSpPr>
            <a:spLocks noGrp="1" noChangeArrowheads="1"/>
          </p:cNvSpPr>
          <p:nvPr>
            <p:ph type="title"/>
          </p:nvPr>
        </p:nvSpPr>
        <p:spPr>
          <a:xfrm>
            <a:off x="539552" y="0"/>
            <a:ext cx="8604448" cy="1196752"/>
          </a:xfrm>
          <a:solidFill>
            <a:srgbClr val="FFFFFF"/>
          </a:solidFill>
        </p:spPr>
        <p:txBody>
          <a:bodyPr>
            <a:noAutofit/>
          </a:bodyPr>
          <a:lstStyle/>
          <a:p>
            <a:pPr algn="l"/>
            <a:r>
              <a:rPr lang="en-US" sz="2200" dirty="0" smtClean="0">
                <a:solidFill>
                  <a:schemeClr val="accent1">
                    <a:lumMod val="75000"/>
                  </a:schemeClr>
                </a:solidFill>
                <a:latin typeface="Impact" pitchFamily="34" charset="0"/>
              </a:rPr>
              <a:t>New history. REN development has swept away any and all projections and forced to liberate minds for new – and much higher – ones. </a:t>
            </a:r>
            <a:br>
              <a:rPr lang="en-US" sz="2200" dirty="0" smtClean="0">
                <a:solidFill>
                  <a:schemeClr val="accent1">
                    <a:lumMod val="75000"/>
                  </a:schemeClr>
                </a:solidFill>
                <a:latin typeface="Impact" pitchFamily="34" charset="0"/>
              </a:rPr>
            </a:br>
            <a:r>
              <a:rPr lang="en-US" sz="2200" dirty="0" smtClean="0">
                <a:solidFill>
                  <a:schemeClr val="accent1">
                    <a:lumMod val="75000"/>
                  </a:schemeClr>
                </a:solidFill>
                <a:latin typeface="Impact" pitchFamily="34" charset="0"/>
              </a:rPr>
              <a:t>‘Green’ dreams are becoming reality and fuel suppliers’ nightmare</a:t>
            </a:r>
            <a:endParaRPr lang="ru-RU" sz="2200" dirty="0" smtClean="0">
              <a:solidFill>
                <a:schemeClr val="accent1">
                  <a:lumMod val="75000"/>
                </a:schemeClr>
              </a:solidFill>
              <a:latin typeface="Impact" pitchFamily="34" charset="0"/>
            </a:endParaRPr>
          </a:p>
        </p:txBody>
      </p:sp>
      <p:pic>
        <p:nvPicPr>
          <p:cNvPr id="3075" name="Picture 4"/>
          <p:cNvPicPr>
            <a:picLocks noChangeAspect="1" noChangeArrowheads="1"/>
          </p:cNvPicPr>
          <p:nvPr/>
        </p:nvPicPr>
        <p:blipFill>
          <a:blip r:embed="rId2" cstate="print"/>
          <a:srcRect/>
          <a:stretch>
            <a:fillRect/>
          </a:stretch>
        </p:blipFill>
        <p:spPr bwMode="auto">
          <a:xfrm>
            <a:off x="15875" y="0"/>
            <a:ext cx="430213" cy="6858000"/>
          </a:xfrm>
          <a:prstGeom prst="rect">
            <a:avLst/>
          </a:prstGeom>
          <a:noFill/>
          <a:ln w="9525">
            <a:noFill/>
            <a:miter lim="800000"/>
            <a:headEnd/>
            <a:tailEnd/>
          </a:ln>
        </p:spPr>
      </p:pic>
      <p:pic>
        <p:nvPicPr>
          <p:cNvPr id="3076" name="Рисунок 4"/>
          <p:cNvPicPr>
            <a:picLocks noGrp="1" noChangeAspect="1" noChangeArrowheads="1"/>
          </p:cNvPicPr>
          <p:nvPr>
            <p:ph type="body" idx="4294967295"/>
          </p:nvPr>
        </p:nvPicPr>
        <p:blipFill>
          <a:blip r:embed="rId3" cstate="print"/>
          <a:srcRect/>
          <a:stretch>
            <a:fillRect/>
          </a:stretch>
        </p:blipFill>
        <p:spPr>
          <a:xfrm flipV="1">
            <a:off x="-7938" y="6464300"/>
            <a:ext cx="476251" cy="417513"/>
          </a:xfrm>
          <a:prstGeom prst="rect">
            <a:avLst/>
          </a:prstGeom>
          <a:solidFill>
            <a:srgbClr val="FFFF00">
              <a:alpha val="50195"/>
            </a:srgbClr>
          </a:solidFill>
        </p:spPr>
      </p:pic>
      <p:sp>
        <p:nvSpPr>
          <p:cNvPr id="3077" name="Rectangle 6"/>
          <p:cNvSpPr>
            <a:spLocks noChangeArrowheads="1"/>
          </p:cNvSpPr>
          <p:nvPr/>
        </p:nvSpPr>
        <p:spPr bwMode="auto">
          <a:xfrm>
            <a:off x="1143000" y="1824038"/>
            <a:ext cx="184150" cy="369887"/>
          </a:xfrm>
          <a:prstGeom prst="rect">
            <a:avLst/>
          </a:prstGeom>
          <a:noFill/>
          <a:ln w="12700" cap="sq">
            <a:noFill/>
            <a:miter lim="800000"/>
            <a:headEnd type="none" w="sm" len="sm"/>
            <a:tailEnd type="none" w="sm" len="sm"/>
          </a:ln>
        </p:spPr>
        <p:txBody>
          <a:bodyPr wrap="none" anchor="ctr">
            <a:spAutoFit/>
          </a:bodyPr>
          <a:lstStyle/>
          <a:p>
            <a:endParaRPr lang="en-US"/>
          </a:p>
        </p:txBody>
      </p:sp>
      <p:sp>
        <p:nvSpPr>
          <p:cNvPr id="8" name="Rectangle 7"/>
          <p:cNvSpPr/>
          <p:nvPr/>
        </p:nvSpPr>
        <p:spPr>
          <a:xfrm>
            <a:off x="467544" y="1268760"/>
            <a:ext cx="8676456" cy="72008"/>
          </a:xfrm>
          <a:prstGeom prst="rect">
            <a:avLst/>
          </a:prstGeom>
          <a:gradFill flip="none" rotWithShape="1">
            <a:gsLst>
              <a:gs pos="0">
                <a:srgbClr val="FFF200"/>
              </a:gs>
              <a:gs pos="45000">
                <a:srgbClr val="FF7A00"/>
              </a:gs>
              <a:gs pos="70000">
                <a:srgbClr val="FF0300"/>
              </a:gs>
              <a:gs pos="100000">
                <a:srgbClr val="4D0808"/>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Рисунок 36"/>
          <p:cNvPicPr/>
          <p:nvPr/>
        </p:nvPicPr>
        <p:blipFill rotWithShape="1">
          <a:blip r:embed="rId4" cstate="print">
            <a:extLst>
              <a:ext uri="{28A0092B-C50C-407E-A947-70E740481C1C}">
                <a14:useLocalDpi xmlns:lc="http://schemas.openxmlformats.org/drawingml/2006/lockedCanvas" xmlns:pic="http://schemas.openxmlformats.org/drawingml/2006/picture" xmlns:a14="http://schemas.microsoft.com/office/drawing/2010/main" xmlns:wps="http://schemas.microsoft.com/office/word/2010/wordprocessingShape" xmlns:wne="http://schemas.microsoft.com/office/word/2006/wordml" xmlns:wpi="http://schemas.microsoft.com/office/word/2010/wordprocessingInk" xmlns:wpg="http://schemas.microsoft.com/office/word/2010/wordprocessingGroup" xmlns:w15="http://schemas.microsoft.com/office/word/2012/wordml" xmlns:w14="http://schemas.microsoft.com/office/word/2010/wordml" xmlns:w="http://schemas.openxmlformats.org/wordprocessingml/2006/main" xmlns:w10="urn:schemas-microsoft-com:office:word" xmlns:wp="http://schemas.openxmlformats.org/drawingml/2006/wordprocessingDrawing" xmlns:wp14="http://schemas.microsoft.com/office/word/2010/wordprocessingDrawing" xmlns:v="urn:schemas-microsoft-com:vml" xmlns:m="http://schemas.openxmlformats.org/officeDocument/2006/math" xmlns:o="urn:schemas-microsoft-com:office:office" xmlns:mc="http://schemas.openxmlformats.org/markup-compatibility/2006" xmlns:wpc="http://schemas.microsoft.com/office/word/2010/wordprocessingCanvas" xmlns="" val="0"/>
              </a:ext>
            </a:extLst>
          </a:blip>
          <a:srcRect t="1289" r="9726"/>
          <a:stretch/>
        </p:blipFill>
        <p:spPr bwMode="auto">
          <a:xfrm>
            <a:off x="539552" y="1772816"/>
            <a:ext cx="4104456" cy="2952328"/>
          </a:xfrm>
          <a:prstGeom prst="rect">
            <a:avLst/>
          </a:prstGeom>
          <a:ln>
            <a:noFill/>
          </a:ln>
          <a:extLst>
            <a:ext uri="{53640926-AAD7-44D8-BBD7-CCE9431645EC}">
              <a14:shadowObscured xmlns:lc="http://schemas.openxmlformats.org/drawingml/2006/lockedCanvas" xmlns:pic="http://schemas.openxmlformats.org/drawingml/2006/picture" xmlns:a14="http://schemas.microsoft.com/office/drawing/2010/main" xmlns:wps="http://schemas.microsoft.com/office/word/2010/wordprocessingShape" xmlns:wne="http://schemas.microsoft.com/office/word/2006/wordml" xmlns:wpi="http://schemas.microsoft.com/office/word/2010/wordprocessingInk" xmlns:wpg="http://schemas.microsoft.com/office/word/2010/wordprocessingGroup" xmlns:w15="http://schemas.microsoft.com/office/word/2012/wordml" xmlns:w14="http://schemas.microsoft.com/office/word/2010/wordml" xmlns:w="http://schemas.openxmlformats.org/wordprocessingml/2006/main" xmlns:w10="urn:schemas-microsoft-com:office:word" xmlns:wp="http://schemas.openxmlformats.org/drawingml/2006/wordprocessingDrawing" xmlns:wp14="http://schemas.microsoft.com/office/word/2010/wordprocessingDrawing" xmlns:v="urn:schemas-microsoft-com:vml" xmlns:m="http://schemas.openxmlformats.org/officeDocument/2006/math" xmlns:o="urn:schemas-microsoft-com:office:office" xmlns:mc="http://schemas.openxmlformats.org/markup-compatibility/2006" xmlns:wpc="http://schemas.microsoft.com/office/word/2010/wordprocessingCanvas" xmlns=""/>
            </a:ext>
          </a:extLst>
        </p:spPr>
      </p:pic>
      <p:pic>
        <p:nvPicPr>
          <p:cNvPr id="10" name="Рисунок 41"/>
          <p:cNvPicPr/>
          <p:nvPr/>
        </p:nvPicPr>
        <p:blipFill>
          <a:blip r:embed="rId5" cstate="print"/>
          <a:stretch>
            <a:fillRect/>
          </a:stretch>
        </p:blipFill>
        <p:spPr>
          <a:xfrm>
            <a:off x="4860032" y="1844824"/>
            <a:ext cx="4283968" cy="2880320"/>
          </a:xfrm>
          <a:prstGeom prst="rect">
            <a:avLst/>
          </a:prstGeom>
        </p:spPr>
      </p:pic>
      <p:sp>
        <p:nvSpPr>
          <p:cNvPr id="11" name="Rectangle 10"/>
          <p:cNvSpPr/>
          <p:nvPr/>
        </p:nvSpPr>
        <p:spPr>
          <a:xfrm>
            <a:off x="1403648" y="1412776"/>
            <a:ext cx="6912768" cy="369332"/>
          </a:xfrm>
          <a:prstGeom prst="rect">
            <a:avLst/>
          </a:prstGeom>
        </p:spPr>
        <p:txBody>
          <a:bodyPr wrap="square">
            <a:spAutoFit/>
          </a:bodyPr>
          <a:lstStyle/>
          <a:p>
            <a:r>
              <a:rPr lang="en-US" b="1" dirty="0" smtClean="0"/>
              <a:t>Evolution of wind and solar projections versus real development</a:t>
            </a:r>
            <a:endParaRPr lang="en-US" b="1" dirty="0"/>
          </a:p>
        </p:txBody>
      </p:sp>
      <p:sp>
        <p:nvSpPr>
          <p:cNvPr id="13" name="Rectangle 12"/>
          <p:cNvSpPr/>
          <p:nvPr/>
        </p:nvSpPr>
        <p:spPr>
          <a:xfrm>
            <a:off x="467544" y="4965174"/>
            <a:ext cx="8676456" cy="1631216"/>
          </a:xfrm>
          <a:prstGeom prst="rect">
            <a:avLst/>
          </a:prstGeom>
          <a:solidFill>
            <a:schemeClr val="accent4">
              <a:lumMod val="75000"/>
            </a:schemeClr>
          </a:solidFill>
        </p:spPr>
        <p:txBody>
          <a:bodyPr wrap="square">
            <a:spAutoFit/>
          </a:bodyPr>
          <a:lstStyle/>
          <a:p>
            <a:r>
              <a:rPr lang="en-US" sz="2000" b="1" dirty="0" smtClean="0">
                <a:solidFill>
                  <a:schemeClr val="bg1"/>
                </a:solidFill>
              </a:rPr>
              <a:t>How far do we need to look into the future</a:t>
            </a:r>
            <a:r>
              <a:rPr lang="ru-RU" sz="2000" b="1" dirty="0" smtClean="0">
                <a:solidFill>
                  <a:schemeClr val="bg1"/>
                </a:solidFill>
              </a:rPr>
              <a:t>? </a:t>
            </a:r>
            <a:r>
              <a:rPr lang="en-US" sz="2000" b="1" dirty="0" smtClean="0">
                <a:solidFill>
                  <a:schemeClr val="bg1"/>
                </a:solidFill>
              </a:rPr>
              <a:t>High inertia and fast new tech penetration.</a:t>
            </a:r>
            <a:r>
              <a:rPr lang="ru-RU" sz="2000" b="1" dirty="0" smtClean="0">
                <a:solidFill>
                  <a:schemeClr val="bg1"/>
                </a:solidFill>
              </a:rPr>
              <a:t> </a:t>
            </a:r>
            <a:r>
              <a:rPr lang="en-US" sz="2000" b="1" dirty="0" smtClean="0">
                <a:solidFill>
                  <a:schemeClr val="bg1"/>
                </a:solidFill>
              </a:rPr>
              <a:t>On the </a:t>
            </a:r>
            <a:r>
              <a:rPr lang="ru-RU" sz="2000" b="1" dirty="0" smtClean="0">
                <a:solidFill>
                  <a:schemeClr val="bg1"/>
                </a:solidFill>
              </a:rPr>
              <a:t>2030</a:t>
            </a:r>
            <a:r>
              <a:rPr lang="en-US" sz="2000" b="1" dirty="0" smtClean="0">
                <a:solidFill>
                  <a:schemeClr val="bg1"/>
                </a:solidFill>
              </a:rPr>
              <a:t>-</a:t>
            </a:r>
            <a:r>
              <a:rPr lang="ru-RU" sz="2000" b="1" dirty="0" smtClean="0">
                <a:solidFill>
                  <a:schemeClr val="bg1"/>
                </a:solidFill>
              </a:rPr>
              <a:t>2035</a:t>
            </a:r>
            <a:r>
              <a:rPr lang="en-US" sz="2000" b="1" dirty="0" smtClean="0">
                <a:solidFill>
                  <a:schemeClr val="bg1"/>
                </a:solidFill>
              </a:rPr>
              <a:t> time</a:t>
            </a:r>
            <a:r>
              <a:rPr lang="ru-RU" sz="2000" b="1" dirty="0" smtClean="0">
                <a:solidFill>
                  <a:schemeClr val="bg1"/>
                </a:solidFill>
              </a:rPr>
              <a:t> </a:t>
            </a:r>
            <a:r>
              <a:rPr lang="en-US" sz="2000" b="1" dirty="0" smtClean="0">
                <a:solidFill>
                  <a:schemeClr val="bg1"/>
                </a:solidFill>
              </a:rPr>
              <a:t>horizon, many of the risks do not manifest</a:t>
            </a:r>
            <a:r>
              <a:rPr lang="ru-RU" sz="2000" b="1" dirty="0" smtClean="0">
                <a:solidFill>
                  <a:schemeClr val="bg1"/>
                </a:solidFill>
              </a:rPr>
              <a:t>. </a:t>
            </a:r>
            <a:r>
              <a:rPr lang="en-US" sz="2000" b="1" dirty="0" smtClean="0">
                <a:solidFill>
                  <a:schemeClr val="bg1"/>
                </a:solidFill>
              </a:rPr>
              <a:t>We need to look at least to 2050 to see how ‘small’ on the small scale becomes ‘large’ on a larger scale. How far can we see</a:t>
            </a:r>
            <a:r>
              <a:rPr lang="ru-RU" sz="2000" b="1" dirty="0" smtClean="0">
                <a:solidFill>
                  <a:schemeClr val="bg1"/>
                </a:solidFill>
              </a:rPr>
              <a:t>? </a:t>
            </a:r>
            <a:r>
              <a:rPr lang="en-US" sz="2000" b="1" dirty="0" smtClean="0">
                <a:solidFill>
                  <a:schemeClr val="bg1"/>
                </a:solidFill>
              </a:rPr>
              <a:t>Major trends and risks will have manifested by 2050</a:t>
            </a:r>
            <a:r>
              <a:rPr lang="ru-RU" sz="2000" b="1" dirty="0" smtClean="0">
                <a:solidFill>
                  <a:schemeClr val="bg1"/>
                </a:solidFill>
              </a:rPr>
              <a:t>. </a:t>
            </a:r>
            <a:r>
              <a:rPr lang="en-US" sz="2000" b="1" dirty="0" smtClean="0">
                <a:solidFill>
                  <a:schemeClr val="bg1"/>
                </a:solidFill>
              </a:rPr>
              <a:t>We need models (‘time machines’) to see them</a:t>
            </a:r>
            <a:endParaRPr lang="en-US" sz="2000" dirty="0">
              <a:solidFill>
                <a:schemeClr val="bg1"/>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3"/>
          <p:cNvSpPr>
            <a:spLocks noGrp="1" noChangeArrowheads="1"/>
          </p:cNvSpPr>
          <p:nvPr>
            <p:ph type="title"/>
          </p:nvPr>
        </p:nvSpPr>
        <p:spPr>
          <a:xfrm>
            <a:off x="539552" y="0"/>
            <a:ext cx="8604448" cy="908720"/>
          </a:xfrm>
          <a:solidFill>
            <a:srgbClr val="FFFFFF"/>
          </a:solidFill>
        </p:spPr>
        <p:txBody>
          <a:bodyPr>
            <a:noAutofit/>
          </a:bodyPr>
          <a:lstStyle/>
          <a:p>
            <a:pPr algn="l"/>
            <a:r>
              <a:rPr lang="en-US" sz="2400" dirty="0" smtClean="0">
                <a:solidFill>
                  <a:schemeClr val="accent1">
                    <a:lumMod val="75000"/>
                  </a:schemeClr>
                </a:solidFill>
                <a:latin typeface="Impact" pitchFamily="34" charset="0"/>
              </a:rPr>
              <a:t>Triangle:   economic growth – energy prices – energy efficiency </a:t>
            </a:r>
            <a:endParaRPr lang="ru-RU" sz="2400" dirty="0" smtClean="0">
              <a:solidFill>
                <a:schemeClr val="accent1">
                  <a:lumMod val="75000"/>
                </a:schemeClr>
              </a:solidFill>
              <a:latin typeface="Impact" pitchFamily="34" charset="0"/>
            </a:endParaRPr>
          </a:p>
        </p:txBody>
      </p:sp>
      <p:pic>
        <p:nvPicPr>
          <p:cNvPr id="3075" name="Picture 4"/>
          <p:cNvPicPr>
            <a:picLocks noChangeAspect="1" noChangeArrowheads="1"/>
          </p:cNvPicPr>
          <p:nvPr/>
        </p:nvPicPr>
        <p:blipFill>
          <a:blip r:embed="rId2" cstate="print"/>
          <a:srcRect/>
          <a:stretch>
            <a:fillRect/>
          </a:stretch>
        </p:blipFill>
        <p:spPr bwMode="auto">
          <a:xfrm>
            <a:off x="15875" y="0"/>
            <a:ext cx="430213" cy="6858000"/>
          </a:xfrm>
          <a:prstGeom prst="rect">
            <a:avLst/>
          </a:prstGeom>
          <a:noFill/>
          <a:ln w="9525">
            <a:noFill/>
            <a:miter lim="800000"/>
            <a:headEnd/>
            <a:tailEnd/>
          </a:ln>
        </p:spPr>
      </p:pic>
      <p:pic>
        <p:nvPicPr>
          <p:cNvPr id="3076" name="Рисунок 4"/>
          <p:cNvPicPr>
            <a:picLocks noGrp="1" noChangeAspect="1" noChangeArrowheads="1"/>
          </p:cNvPicPr>
          <p:nvPr>
            <p:ph type="body" idx="4294967295"/>
          </p:nvPr>
        </p:nvPicPr>
        <p:blipFill>
          <a:blip r:embed="rId3" cstate="print"/>
          <a:srcRect/>
          <a:stretch>
            <a:fillRect/>
          </a:stretch>
        </p:blipFill>
        <p:spPr>
          <a:xfrm flipV="1">
            <a:off x="-7938" y="6464300"/>
            <a:ext cx="476251" cy="417513"/>
          </a:xfrm>
          <a:prstGeom prst="rect">
            <a:avLst/>
          </a:prstGeom>
          <a:solidFill>
            <a:srgbClr val="FFFF00">
              <a:alpha val="50195"/>
            </a:srgbClr>
          </a:solidFill>
        </p:spPr>
      </p:pic>
      <p:sp>
        <p:nvSpPr>
          <p:cNvPr id="3077" name="Rectangle 6"/>
          <p:cNvSpPr>
            <a:spLocks noChangeArrowheads="1"/>
          </p:cNvSpPr>
          <p:nvPr/>
        </p:nvSpPr>
        <p:spPr bwMode="auto">
          <a:xfrm>
            <a:off x="1143000" y="1824038"/>
            <a:ext cx="184150" cy="369887"/>
          </a:xfrm>
          <a:prstGeom prst="rect">
            <a:avLst/>
          </a:prstGeom>
          <a:noFill/>
          <a:ln w="12700" cap="sq">
            <a:noFill/>
            <a:miter lim="800000"/>
            <a:headEnd type="none" w="sm" len="sm"/>
            <a:tailEnd type="none" w="sm" len="sm"/>
          </a:ln>
        </p:spPr>
        <p:txBody>
          <a:bodyPr wrap="none" anchor="ctr">
            <a:spAutoFit/>
          </a:bodyPr>
          <a:lstStyle/>
          <a:p>
            <a:endParaRPr lang="en-US"/>
          </a:p>
        </p:txBody>
      </p:sp>
      <p:sp>
        <p:nvSpPr>
          <p:cNvPr id="3078" name="Rectangle 7"/>
          <p:cNvSpPr>
            <a:spLocks noChangeArrowheads="1"/>
          </p:cNvSpPr>
          <p:nvPr/>
        </p:nvSpPr>
        <p:spPr bwMode="auto">
          <a:xfrm>
            <a:off x="1143000" y="1824038"/>
            <a:ext cx="184150" cy="369887"/>
          </a:xfrm>
          <a:prstGeom prst="rect">
            <a:avLst/>
          </a:prstGeom>
          <a:noFill/>
          <a:ln w="12700" cap="sq">
            <a:noFill/>
            <a:miter lim="800000"/>
            <a:headEnd type="none" w="sm" len="sm"/>
            <a:tailEnd type="none" w="sm" len="sm"/>
          </a:ln>
        </p:spPr>
        <p:txBody>
          <a:bodyPr wrap="none" anchor="ctr">
            <a:spAutoFit/>
          </a:bodyPr>
          <a:lstStyle/>
          <a:p>
            <a:endParaRPr lang="en-US"/>
          </a:p>
        </p:txBody>
      </p:sp>
      <p:sp>
        <p:nvSpPr>
          <p:cNvPr id="24577" name="Rectangle 1"/>
          <p:cNvSpPr>
            <a:spLocks noChangeArrowheads="1"/>
          </p:cNvSpPr>
          <p:nvPr/>
        </p:nvSpPr>
        <p:spPr bwMode="auto">
          <a:xfrm>
            <a:off x="611560" y="1058253"/>
            <a:ext cx="8532440" cy="5632311"/>
          </a:xfrm>
          <a:prstGeom prst="rect">
            <a:avLst/>
          </a:prstGeom>
          <a:solidFill>
            <a:schemeClr val="bg1"/>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263525" marR="0" lvl="0" indent="-263525" algn="l" defTabSz="914400" rtl="0" eaLnBrk="0" fontAlgn="base" latinLnBrk="0" hangingPunct="0">
              <a:lnSpc>
                <a:spcPct val="100000"/>
              </a:lnSpc>
              <a:spcBef>
                <a:spcPct val="0"/>
              </a:spcBef>
              <a:spcAft>
                <a:spcPct val="0"/>
              </a:spcAft>
              <a:buClrTx/>
              <a:buSzTx/>
              <a:buBlip>
                <a:blip r:embed="rId4"/>
              </a:buBlip>
              <a:tabLst/>
            </a:pPr>
            <a:r>
              <a:rPr lang="en-US" b="1" dirty="0" smtClean="0">
                <a:latin typeface="Arial" pitchFamily="34" charset="0"/>
                <a:cs typeface="Arial" pitchFamily="34" charset="0"/>
              </a:rPr>
              <a:t>Economic growth, energy efficiency progress and energy prices are all interconnected </a:t>
            </a:r>
            <a:endParaRPr kumimoji="0" lang="en-US" b="1" i="0" u="none" strike="noStrike" cap="none" normalizeH="0" baseline="0" dirty="0" smtClean="0">
              <a:ln>
                <a:noFill/>
              </a:ln>
              <a:solidFill>
                <a:schemeClr val="tx1"/>
              </a:solidFill>
              <a:effectLst/>
              <a:latin typeface="Arial" pitchFamily="34" charset="0"/>
              <a:cs typeface="Arial" pitchFamily="34" charset="0"/>
            </a:endParaRPr>
          </a:p>
          <a:p>
            <a:pPr marL="263525" lvl="0" indent="-263525" eaLnBrk="0" fontAlgn="base" hangingPunct="0">
              <a:spcBef>
                <a:spcPct val="0"/>
              </a:spcBef>
              <a:spcAft>
                <a:spcPct val="0"/>
              </a:spcAft>
              <a:buBlip>
                <a:blip r:embed="rId4"/>
              </a:buBlip>
            </a:pPr>
            <a:r>
              <a:rPr lang="en-US" b="1" dirty="0" smtClean="0">
                <a:latin typeface="Arial" pitchFamily="34" charset="0"/>
                <a:cs typeface="Arial" pitchFamily="34" charset="0"/>
              </a:rPr>
              <a:t>The economy-wide sustainable range of energy spending relative to GDP was found to be 8±2%</a:t>
            </a:r>
          </a:p>
          <a:p>
            <a:pPr marL="263525" lvl="0" indent="-263525" eaLnBrk="0" fontAlgn="base" hangingPunct="0">
              <a:spcBef>
                <a:spcPct val="0"/>
              </a:spcBef>
              <a:spcAft>
                <a:spcPct val="0"/>
              </a:spcAft>
              <a:buBlip>
                <a:blip r:embed="rId4"/>
              </a:buBlip>
            </a:pPr>
            <a:r>
              <a:rPr lang="en-US" b="1" dirty="0" smtClean="0">
                <a:latin typeface="Arial" pitchFamily="34" charset="0"/>
                <a:cs typeface="Arial" pitchFamily="34" charset="0"/>
              </a:rPr>
              <a:t>Stability of energy expenditures share implies that for the whole cycle (25-33 years needed to adjust to a price shock) real energy price escalation is either fully compensated by energy intensity reduction or energy price shocks are followed by energy price declines</a:t>
            </a:r>
          </a:p>
          <a:p>
            <a:pPr marL="263525" indent="-263525" eaLnBrk="0" fontAlgn="base" hangingPunct="0">
              <a:spcBef>
                <a:spcPct val="0"/>
              </a:spcBef>
              <a:spcAft>
                <a:spcPct val="0"/>
              </a:spcAft>
              <a:buBlip>
                <a:blip r:embed="rId4"/>
              </a:buBlip>
            </a:pPr>
            <a:r>
              <a:rPr lang="en-US" b="1" dirty="0" smtClean="0">
                <a:latin typeface="Arial" pitchFamily="34" charset="0"/>
                <a:cs typeface="Arial" pitchFamily="34" charset="0"/>
              </a:rPr>
              <a:t>Deviations of energy costs shares from the constrained range are possible, yet only for a limited time </a:t>
            </a:r>
          </a:p>
          <a:p>
            <a:pPr marL="263525" indent="-263525" eaLnBrk="0" fontAlgn="base" hangingPunct="0">
              <a:spcBef>
                <a:spcPct val="0"/>
              </a:spcBef>
              <a:spcAft>
                <a:spcPct val="0"/>
              </a:spcAft>
              <a:buBlip>
                <a:blip r:embed="rId4"/>
              </a:buBlip>
            </a:pPr>
            <a:r>
              <a:rPr lang="en-US" b="1" dirty="0" smtClean="0">
                <a:latin typeface="Arial" pitchFamily="34" charset="0"/>
                <a:cs typeface="Arial" pitchFamily="34" charset="0"/>
              </a:rPr>
              <a:t>It peaks after a price shock depresses economic growth and injects more strength into price elasticity thus preventing energy supplier from getting additional revenues with further price escalation</a:t>
            </a:r>
          </a:p>
          <a:p>
            <a:pPr marL="263525" indent="-263525" eaLnBrk="0" fontAlgn="base" hangingPunct="0">
              <a:spcBef>
                <a:spcPct val="0"/>
              </a:spcBef>
              <a:spcAft>
                <a:spcPct val="0"/>
              </a:spcAft>
              <a:buBlip>
                <a:blip r:embed="rId4"/>
              </a:buBlip>
            </a:pPr>
            <a:r>
              <a:rPr lang="en-US" b="1" dirty="0" smtClean="0">
                <a:latin typeface="Arial" pitchFamily="34" charset="0"/>
                <a:cs typeface="Arial" pitchFamily="34" charset="0"/>
              </a:rPr>
              <a:t>It drops to a minimum when falling prices undermine the ability of energy suppliers to meet rebounding demand given growing production costs. At either point, the evolution of relative energy expenditures stops to be reversed</a:t>
            </a:r>
          </a:p>
          <a:p>
            <a:pPr marL="263525" indent="-263525" eaLnBrk="0" fontAlgn="base" hangingPunct="0">
              <a:spcBef>
                <a:spcPct val="0"/>
              </a:spcBef>
              <a:spcAft>
                <a:spcPct val="0"/>
              </a:spcAft>
              <a:buBlip>
                <a:blip r:embed="rId4"/>
              </a:buBlip>
            </a:pPr>
            <a:r>
              <a:rPr lang="en-US" b="1" dirty="0" smtClean="0">
                <a:latin typeface="Arial" pitchFamily="34" charset="0"/>
                <a:cs typeface="Arial" pitchFamily="34" charset="0"/>
              </a:rPr>
              <a:t>The ‘rule of gravitation’ is: for the whole cycle real energy prices may grow only as much as energy intensity declines, i.e. ‘energy efficiency first’</a:t>
            </a:r>
            <a:endParaRPr kumimoji="0" lang="en-US" b="1" i="0" u="none" strike="noStrike" cap="none" normalizeH="0" baseline="0" dirty="0" smtClean="0">
              <a:ln>
                <a:noFill/>
              </a:ln>
              <a:solidFill>
                <a:schemeClr val="tx1"/>
              </a:solidFill>
              <a:effectLst/>
              <a:latin typeface="Arial" pitchFamily="34" charset="0"/>
              <a:cs typeface="Arial" pitchFamily="34" charset="0"/>
            </a:endParaRPr>
          </a:p>
        </p:txBody>
      </p:sp>
      <p:sp>
        <p:nvSpPr>
          <p:cNvPr id="11" name="Rectangle 10"/>
          <p:cNvSpPr/>
          <p:nvPr/>
        </p:nvSpPr>
        <p:spPr>
          <a:xfrm>
            <a:off x="467544" y="908720"/>
            <a:ext cx="8676456" cy="72008"/>
          </a:xfrm>
          <a:prstGeom prst="rect">
            <a:avLst/>
          </a:prstGeom>
          <a:gradFill flip="none" rotWithShape="1">
            <a:gsLst>
              <a:gs pos="0">
                <a:srgbClr val="FFF200"/>
              </a:gs>
              <a:gs pos="45000">
                <a:srgbClr val="FF7A00"/>
              </a:gs>
              <a:gs pos="70000">
                <a:srgbClr val="FF0300"/>
              </a:gs>
              <a:gs pos="100000">
                <a:srgbClr val="4D0808"/>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p:cNvPicPr/>
          <p:nvPr/>
        </p:nvPicPr>
        <p:blipFill>
          <a:blip r:embed="rId2" cstate="print"/>
          <a:srcRect/>
          <a:stretch>
            <a:fillRect/>
          </a:stretch>
        </p:blipFill>
        <p:spPr bwMode="auto">
          <a:xfrm>
            <a:off x="539552" y="2852936"/>
            <a:ext cx="3960440" cy="1440160"/>
          </a:xfrm>
          <a:prstGeom prst="rect">
            <a:avLst/>
          </a:prstGeom>
          <a:noFill/>
        </p:spPr>
      </p:pic>
      <p:sp>
        <p:nvSpPr>
          <p:cNvPr id="3074" name="Rectangle 3"/>
          <p:cNvSpPr>
            <a:spLocks noGrp="1" noChangeArrowheads="1"/>
          </p:cNvSpPr>
          <p:nvPr>
            <p:ph type="title"/>
          </p:nvPr>
        </p:nvSpPr>
        <p:spPr>
          <a:xfrm>
            <a:off x="467544" y="0"/>
            <a:ext cx="8676456" cy="1124744"/>
          </a:xfrm>
          <a:solidFill>
            <a:srgbClr val="FFFFFF"/>
          </a:solidFill>
        </p:spPr>
        <p:txBody>
          <a:bodyPr>
            <a:normAutofit fontScale="90000"/>
          </a:bodyPr>
          <a:lstStyle/>
          <a:p>
            <a:pPr algn="l"/>
            <a:r>
              <a:rPr lang="en-US" sz="2800" dirty="0" smtClean="0">
                <a:solidFill>
                  <a:schemeClr val="tx2"/>
                </a:solidFill>
                <a:latin typeface="Impact" pitchFamily="34" charset="0"/>
              </a:rPr>
              <a:t>Countries with higher average energy prices have proportionally higher energy productivity or lower energy intensity</a:t>
            </a:r>
          </a:p>
        </p:txBody>
      </p:sp>
      <p:pic>
        <p:nvPicPr>
          <p:cNvPr id="3075" name="Picture 4"/>
          <p:cNvPicPr>
            <a:picLocks noChangeAspect="1" noChangeArrowheads="1"/>
          </p:cNvPicPr>
          <p:nvPr/>
        </p:nvPicPr>
        <p:blipFill>
          <a:blip r:embed="rId3" cstate="print"/>
          <a:srcRect/>
          <a:stretch>
            <a:fillRect/>
          </a:stretch>
        </p:blipFill>
        <p:spPr bwMode="auto">
          <a:xfrm>
            <a:off x="15875" y="0"/>
            <a:ext cx="430213" cy="6858000"/>
          </a:xfrm>
          <a:prstGeom prst="rect">
            <a:avLst/>
          </a:prstGeom>
          <a:noFill/>
          <a:ln w="9525">
            <a:noFill/>
            <a:miter lim="800000"/>
            <a:headEnd/>
            <a:tailEnd/>
          </a:ln>
        </p:spPr>
      </p:pic>
      <p:pic>
        <p:nvPicPr>
          <p:cNvPr id="3076" name="Рисунок 4"/>
          <p:cNvPicPr>
            <a:picLocks noGrp="1" noChangeAspect="1" noChangeArrowheads="1"/>
          </p:cNvPicPr>
          <p:nvPr>
            <p:ph type="body" idx="4294967295"/>
          </p:nvPr>
        </p:nvPicPr>
        <p:blipFill>
          <a:blip r:embed="rId4" cstate="print"/>
          <a:srcRect/>
          <a:stretch>
            <a:fillRect/>
          </a:stretch>
        </p:blipFill>
        <p:spPr>
          <a:xfrm flipV="1">
            <a:off x="-7938" y="6464300"/>
            <a:ext cx="476251" cy="417513"/>
          </a:xfrm>
          <a:prstGeom prst="rect">
            <a:avLst/>
          </a:prstGeom>
          <a:solidFill>
            <a:srgbClr val="FFFF00">
              <a:alpha val="50195"/>
            </a:srgbClr>
          </a:solidFill>
        </p:spPr>
      </p:pic>
      <p:sp>
        <p:nvSpPr>
          <p:cNvPr id="3077" name="Rectangle 6"/>
          <p:cNvSpPr>
            <a:spLocks noChangeArrowheads="1"/>
          </p:cNvSpPr>
          <p:nvPr/>
        </p:nvSpPr>
        <p:spPr bwMode="auto">
          <a:xfrm>
            <a:off x="1143000" y="1824038"/>
            <a:ext cx="184150" cy="369887"/>
          </a:xfrm>
          <a:prstGeom prst="rect">
            <a:avLst/>
          </a:prstGeom>
          <a:noFill/>
          <a:ln w="12700" cap="sq">
            <a:noFill/>
            <a:miter lim="800000"/>
            <a:headEnd type="none" w="sm" len="sm"/>
            <a:tailEnd type="none" w="sm" len="sm"/>
          </a:ln>
        </p:spPr>
        <p:txBody>
          <a:bodyPr wrap="none" anchor="ctr">
            <a:spAutoFit/>
          </a:bodyPr>
          <a:lstStyle/>
          <a:p>
            <a:endParaRPr lang="en-US"/>
          </a:p>
        </p:txBody>
      </p:sp>
      <p:sp>
        <p:nvSpPr>
          <p:cNvPr id="3078" name="Rectangle 7"/>
          <p:cNvSpPr>
            <a:spLocks noChangeArrowheads="1"/>
          </p:cNvSpPr>
          <p:nvPr/>
        </p:nvSpPr>
        <p:spPr bwMode="auto">
          <a:xfrm>
            <a:off x="1143000" y="1824038"/>
            <a:ext cx="184150" cy="369887"/>
          </a:xfrm>
          <a:prstGeom prst="rect">
            <a:avLst/>
          </a:prstGeom>
          <a:noFill/>
          <a:ln w="12700" cap="sq">
            <a:noFill/>
            <a:miter lim="800000"/>
            <a:headEnd type="none" w="sm" len="sm"/>
            <a:tailEnd type="none" w="sm" len="sm"/>
          </a:ln>
        </p:spPr>
        <p:txBody>
          <a:bodyPr wrap="none" anchor="ctr">
            <a:spAutoFit/>
          </a:bodyPr>
          <a:lstStyle/>
          <a:p>
            <a:endParaRPr lang="en-US"/>
          </a:p>
        </p:txBody>
      </p:sp>
      <p:sp>
        <p:nvSpPr>
          <p:cNvPr id="19" name="Rectangle 18"/>
          <p:cNvSpPr/>
          <p:nvPr/>
        </p:nvSpPr>
        <p:spPr>
          <a:xfrm>
            <a:off x="4644008" y="1268760"/>
            <a:ext cx="4499992" cy="2031325"/>
          </a:xfrm>
          <a:prstGeom prst="rect">
            <a:avLst/>
          </a:prstGeom>
        </p:spPr>
        <p:txBody>
          <a:bodyPr wrap="square">
            <a:spAutoFit/>
          </a:bodyPr>
          <a:lstStyle/>
          <a:p>
            <a:pPr marL="273050" indent="-273050">
              <a:buBlip>
                <a:blip r:embed="rId5"/>
              </a:buBlip>
            </a:pPr>
            <a:r>
              <a:rPr lang="en-US" b="1" dirty="0" err="1" smtClean="0">
                <a:cs typeface="Arial" pitchFamily="34" charset="0"/>
              </a:rPr>
              <a:t>Bashmakov’s</a:t>
            </a:r>
            <a:r>
              <a:rPr lang="en-US" b="1" dirty="0" smtClean="0">
                <a:cs typeface="Arial" pitchFamily="34" charset="0"/>
              </a:rPr>
              <a:t> constant – the share of energy spending in the income is similar across countries and across time scales, irrespective of energy prices. </a:t>
            </a:r>
          </a:p>
          <a:p>
            <a:pPr marL="273050" indent="-273050">
              <a:buBlip>
                <a:blip r:embed="rId5"/>
              </a:buBlip>
            </a:pPr>
            <a:r>
              <a:rPr lang="en-US" b="1" dirty="0" smtClean="0">
                <a:cs typeface="Arial" pitchFamily="34" charset="0"/>
              </a:rPr>
              <a:t>After ECS exceeds the threshold, the economic growth is depressed and price elasticity escalates. The ‘wing’ function</a:t>
            </a:r>
          </a:p>
        </p:txBody>
      </p:sp>
      <p:pic>
        <p:nvPicPr>
          <p:cNvPr id="15" name="Picture 14"/>
          <p:cNvPicPr/>
          <p:nvPr/>
        </p:nvPicPr>
        <p:blipFill>
          <a:blip r:embed="rId6" cstate="print"/>
          <a:srcRect/>
          <a:stretch>
            <a:fillRect/>
          </a:stretch>
        </p:blipFill>
        <p:spPr bwMode="auto">
          <a:xfrm>
            <a:off x="539552" y="4293096"/>
            <a:ext cx="4104456" cy="1656184"/>
          </a:xfrm>
          <a:prstGeom prst="rect">
            <a:avLst/>
          </a:prstGeom>
          <a:noFill/>
        </p:spPr>
      </p:pic>
      <p:pic>
        <p:nvPicPr>
          <p:cNvPr id="16" name="Picture 15"/>
          <p:cNvPicPr/>
          <p:nvPr/>
        </p:nvPicPr>
        <p:blipFill>
          <a:blip r:embed="rId7" cstate="print"/>
          <a:srcRect/>
          <a:stretch>
            <a:fillRect/>
          </a:stretch>
        </p:blipFill>
        <p:spPr bwMode="auto">
          <a:xfrm>
            <a:off x="539552" y="1484784"/>
            <a:ext cx="4104456" cy="1584176"/>
          </a:xfrm>
          <a:prstGeom prst="rect">
            <a:avLst/>
          </a:prstGeom>
          <a:noFill/>
        </p:spPr>
      </p:pic>
      <p:sp>
        <p:nvSpPr>
          <p:cNvPr id="17" name="Rectangle 16"/>
          <p:cNvSpPr/>
          <p:nvPr/>
        </p:nvSpPr>
        <p:spPr>
          <a:xfrm>
            <a:off x="2771800" y="1196752"/>
            <a:ext cx="1127232" cy="338554"/>
          </a:xfrm>
          <a:prstGeom prst="rect">
            <a:avLst/>
          </a:prstGeom>
        </p:spPr>
        <p:txBody>
          <a:bodyPr wrap="none">
            <a:spAutoFit/>
          </a:bodyPr>
          <a:lstStyle/>
          <a:p>
            <a:r>
              <a:rPr lang="ru-RU" sz="1600" b="1" dirty="0" smtClean="0"/>
              <a:t>1800-2010 </a:t>
            </a:r>
            <a:endParaRPr lang="en-US" sz="1600" dirty="0"/>
          </a:p>
        </p:txBody>
      </p:sp>
      <p:sp>
        <p:nvSpPr>
          <p:cNvPr id="18" name="Rectangle 17"/>
          <p:cNvSpPr/>
          <p:nvPr/>
        </p:nvSpPr>
        <p:spPr>
          <a:xfrm>
            <a:off x="2051720" y="2924944"/>
            <a:ext cx="1127232" cy="338554"/>
          </a:xfrm>
          <a:prstGeom prst="rect">
            <a:avLst/>
          </a:prstGeom>
        </p:spPr>
        <p:txBody>
          <a:bodyPr wrap="none">
            <a:spAutoFit/>
          </a:bodyPr>
          <a:lstStyle/>
          <a:p>
            <a:r>
              <a:rPr lang="ru-RU" sz="1600" b="1" dirty="0" smtClean="0"/>
              <a:t>1971-2012 </a:t>
            </a:r>
            <a:endParaRPr lang="en-US" sz="1600" dirty="0"/>
          </a:p>
        </p:txBody>
      </p:sp>
      <p:sp>
        <p:nvSpPr>
          <p:cNvPr id="20" name="Rectangle 19"/>
          <p:cNvSpPr/>
          <p:nvPr/>
        </p:nvSpPr>
        <p:spPr>
          <a:xfrm>
            <a:off x="1043608" y="4581128"/>
            <a:ext cx="1127232" cy="338554"/>
          </a:xfrm>
          <a:prstGeom prst="rect">
            <a:avLst/>
          </a:prstGeom>
        </p:spPr>
        <p:txBody>
          <a:bodyPr wrap="none">
            <a:spAutoFit/>
          </a:bodyPr>
          <a:lstStyle/>
          <a:p>
            <a:r>
              <a:rPr lang="ru-RU" sz="1600" b="1" dirty="0" smtClean="0"/>
              <a:t>1971-2012 </a:t>
            </a:r>
            <a:endParaRPr lang="en-US" sz="1600" dirty="0"/>
          </a:p>
        </p:txBody>
      </p:sp>
      <p:sp>
        <p:nvSpPr>
          <p:cNvPr id="21" name="Rectangle 20"/>
          <p:cNvSpPr/>
          <p:nvPr/>
        </p:nvSpPr>
        <p:spPr>
          <a:xfrm>
            <a:off x="539552" y="5842337"/>
            <a:ext cx="8604448" cy="1015663"/>
          </a:xfrm>
          <a:prstGeom prst="rect">
            <a:avLst/>
          </a:prstGeom>
        </p:spPr>
        <p:txBody>
          <a:bodyPr wrap="square">
            <a:spAutoFit/>
          </a:bodyPr>
          <a:lstStyle/>
          <a:p>
            <a:r>
              <a:rPr lang="en-US" sz="2000" b="1" dirty="0" smtClean="0"/>
              <a:t>Low energy prices lock-in technological backwardness. </a:t>
            </a:r>
          </a:p>
          <a:p>
            <a:r>
              <a:rPr lang="en-US" sz="2000" b="1" dirty="0" smtClean="0"/>
              <a:t>For the purpose of improving energy affordability, additional income generation is more important, than keeping energy prices low</a:t>
            </a:r>
            <a:endParaRPr lang="en-US" sz="2000" dirty="0"/>
          </a:p>
        </p:txBody>
      </p:sp>
      <p:sp>
        <p:nvSpPr>
          <p:cNvPr id="22" name="Rectangle 21"/>
          <p:cNvSpPr/>
          <p:nvPr/>
        </p:nvSpPr>
        <p:spPr>
          <a:xfrm>
            <a:off x="467544" y="1124744"/>
            <a:ext cx="8676456" cy="72008"/>
          </a:xfrm>
          <a:prstGeom prst="rect">
            <a:avLst/>
          </a:prstGeom>
          <a:gradFill flip="none" rotWithShape="1">
            <a:gsLst>
              <a:gs pos="0">
                <a:srgbClr val="FFF200"/>
              </a:gs>
              <a:gs pos="45000">
                <a:srgbClr val="FF7A00"/>
              </a:gs>
              <a:gs pos="70000">
                <a:srgbClr val="FF0300"/>
              </a:gs>
              <a:gs pos="100000">
                <a:srgbClr val="4D0808"/>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Picture 24"/>
          <p:cNvPicPr/>
          <p:nvPr/>
        </p:nvPicPr>
        <p:blipFill>
          <a:blip r:embed="rId8" cstate="print"/>
          <a:srcRect/>
          <a:stretch>
            <a:fillRect/>
          </a:stretch>
        </p:blipFill>
        <p:spPr bwMode="auto">
          <a:xfrm>
            <a:off x="4932040" y="3501008"/>
            <a:ext cx="3528392" cy="2088232"/>
          </a:xfrm>
          <a:prstGeom prst="rect">
            <a:avLst/>
          </a:prstGeom>
          <a:noFill/>
        </p:spPr>
      </p:pic>
      <p:sp>
        <p:nvSpPr>
          <p:cNvPr id="28680" name="Text Box 8"/>
          <p:cNvSpPr txBox="1">
            <a:spLocks noChangeArrowheads="1"/>
          </p:cNvSpPr>
          <p:nvPr/>
        </p:nvSpPr>
        <p:spPr bwMode="auto">
          <a:xfrm>
            <a:off x="5796136" y="4149080"/>
            <a:ext cx="1944216" cy="432048"/>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altLang="zh-CN" sz="900" b="1" i="0" u="none" strike="noStrike" cap="none" normalizeH="0" baseline="0" dirty="0" smtClean="0">
                <a:ln>
                  <a:noFill/>
                </a:ln>
                <a:solidFill>
                  <a:schemeClr val="tx1"/>
                </a:solidFill>
                <a:effectLst/>
                <a:latin typeface="Calibri" pitchFamily="34" charset="0"/>
                <a:ea typeface="SimSun" pitchFamily="2" charset="-122"/>
                <a:cs typeface="Arial" pitchFamily="34" charset="0"/>
              </a:rPr>
              <a:t>Energy affordability (sustainable) zone –Each</a:t>
            </a:r>
            <a:r>
              <a:rPr kumimoji="0" lang="en-US" altLang="zh-CN" sz="900" b="1" i="0" u="none" strike="noStrike" cap="none" normalizeH="0" dirty="0" smtClean="0">
                <a:ln>
                  <a:noFill/>
                </a:ln>
                <a:solidFill>
                  <a:schemeClr val="tx1"/>
                </a:solidFill>
                <a:effectLst/>
                <a:latin typeface="Calibri" pitchFamily="34" charset="0"/>
                <a:ea typeface="SimSun" pitchFamily="2" charset="-122"/>
                <a:cs typeface="Arial" pitchFamily="34" charset="0"/>
              </a:rPr>
              <a:t> additional 1% of ECS reduces GDP growth rates by 0.45% </a:t>
            </a:r>
            <a:endParaRPr kumimoji="0" lang="en-US" sz="1800" b="1" i="0" u="none" strike="noStrike" cap="none" normalizeH="0" baseline="0" dirty="0" smtClean="0">
              <a:ln>
                <a:noFill/>
              </a:ln>
              <a:solidFill>
                <a:schemeClr val="tx1"/>
              </a:solidFill>
              <a:effectLst/>
              <a:latin typeface="Arial" pitchFamily="34" charset="0"/>
              <a:cs typeface="Arial" pitchFamily="34" charset="0"/>
            </a:endParaRPr>
          </a:p>
        </p:txBody>
      </p:sp>
      <p:sp>
        <p:nvSpPr>
          <p:cNvPr id="26" name="Text Box 8"/>
          <p:cNvSpPr txBox="1">
            <a:spLocks noChangeArrowheads="1"/>
          </p:cNvSpPr>
          <p:nvPr/>
        </p:nvSpPr>
        <p:spPr bwMode="auto">
          <a:xfrm>
            <a:off x="6732240" y="4725144"/>
            <a:ext cx="1512168" cy="432048"/>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altLang="zh-CN" sz="1000" b="1" i="0" u="none" strike="noStrike" cap="none" normalizeH="0" baseline="0" dirty="0" smtClean="0">
                <a:ln>
                  <a:noFill/>
                </a:ln>
                <a:solidFill>
                  <a:schemeClr val="tx1"/>
                </a:solidFill>
                <a:effectLst/>
                <a:latin typeface="Calibri" pitchFamily="34" charset="0"/>
                <a:ea typeface="SimSun" pitchFamily="2" charset="-122"/>
                <a:cs typeface="Arial" pitchFamily="34" charset="0"/>
              </a:rPr>
              <a:t>Each additional 1% of ECS</a:t>
            </a:r>
            <a:r>
              <a:rPr kumimoji="0" lang="en-US" altLang="zh-CN" sz="1000" b="1" i="0" u="none" strike="noStrike" cap="none" normalizeH="0" dirty="0" smtClean="0">
                <a:ln>
                  <a:noFill/>
                </a:ln>
                <a:solidFill>
                  <a:schemeClr val="tx1"/>
                </a:solidFill>
                <a:effectLst/>
                <a:latin typeface="Calibri" pitchFamily="34" charset="0"/>
                <a:ea typeface="SimSun" pitchFamily="2" charset="-122"/>
                <a:cs typeface="Arial" pitchFamily="34" charset="0"/>
              </a:rPr>
              <a:t> brings GDP growth rates down by 1</a:t>
            </a:r>
            <a:r>
              <a:rPr kumimoji="0" lang="en-US" altLang="zh-CN" sz="1000" b="0" i="0" u="none" strike="noStrike" cap="none" normalizeH="0" dirty="0" smtClean="0">
                <a:ln>
                  <a:noFill/>
                </a:ln>
                <a:solidFill>
                  <a:schemeClr val="tx1"/>
                </a:solidFill>
                <a:effectLst/>
                <a:latin typeface="Calibri" pitchFamily="34" charset="0"/>
                <a:ea typeface="SimSun" pitchFamily="2" charset="-122"/>
                <a:cs typeface="Arial" pitchFamily="34" charset="0"/>
              </a:rPr>
              <a:t>%</a:t>
            </a:r>
            <a:endParaRPr kumimoji="0" lang="en-US" sz="1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4" name="Diagram 23"/>
          <p:cNvGraphicFramePr/>
          <p:nvPr/>
        </p:nvGraphicFramePr>
        <p:xfrm>
          <a:off x="1524000" y="1397000"/>
          <a:ext cx="7080448" cy="39762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074" name="Rectangle 3"/>
          <p:cNvSpPr>
            <a:spLocks noGrp="1" noChangeArrowheads="1"/>
          </p:cNvSpPr>
          <p:nvPr>
            <p:ph type="title"/>
          </p:nvPr>
        </p:nvSpPr>
        <p:spPr>
          <a:xfrm>
            <a:off x="467544" y="0"/>
            <a:ext cx="8676456" cy="1340768"/>
          </a:xfrm>
          <a:solidFill>
            <a:srgbClr val="FFFFFF"/>
          </a:solidFill>
        </p:spPr>
        <p:txBody>
          <a:bodyPr>
            <a:noAutofit/>
          </a:bodyPr>
          <a:lstStyle/>
          <a:p>
            <a:pPr algn="l"/>
            <a:r>
              <a:rPr lang="en-US" sz="2200" dirty="0" smtClean="0">
                <a:solidFill>
                  <a:schemeClr val="tx2"/>
                </a:solidFill>
                <a:latin typeface="Impact" pitchFamily="34" charset="0"/>
              </a:rPr>
              <a:t>Models very seldom reflect energy costs and ECS, or account for the ‘wing’ function, asymmetric energy price elasticities, and ‘EG-EE-EP Triangle’ effects.  In the end, rates of EE progress set the “limits of growth”   </a:t>
            </a:r>
            <a:endParaRPr lang="en-US" sz="2200" dirty="0">
              <a:solidFill>
                <a:schemeClr val="tx2"/>
              </a:solidFill>
              <a:latin typeface="Impact" pitchFamily="34" charset="0"/>
            </a:endParaRPr>
          </a:p>
        </p:txBody>
      </p:sp>
      <p:pic>
        <p:nvPicPr>
          <p:cNvPr id="3075" name="Picture 4"/>
          <p:cNvPicPr>
            <a:picLocks noChangeAspect="1" noChangeArrowheads="1"/>
          </p:cNvPicPr>
          <p:nvPr/>
        </p:nvPicPr>
        <p:blipFill>
          <a:blip r:embed="rId7" cstate="print"/>
          <a:srcRect/>
          <a:stretch>
            <a:fillRect/>
          </a:stretch>
        </p:blipFill>
        <p:spPr bwMode="auto">
          <a:xfrm>
            <a:off x="15875" y="0"/>
            <a:ext cx="430213" cy="6858000"/>
          </a:xfrm>
          <a:prstGeom prst="rect">
            <a:avLst/>
          </a:prstGeom>
          <a:noFill/>
          <a:ln w="9525">
            <a:noFill/>
            <a:miter lim="800000"/>
            <a:headEnd/>
            <a:tailEnd/>
          </a:ln>
        </p:spPr>
      </p:pic>
      <p:pic>
        <p:nvPicPr>
          <p:cNvPr id="3076" name="Рисунок 4"/>
          <p:cNvPicPr>
            <a:picLocks noGrp="1" noChangeAspect="1" noChangeArrowheads="1"/>
          </p:cNvPicPr>
          <p:nvPr>
            <p:ph type="body" idx="4294967295"/>
          </p:nvPr>
        </p:nvPicPr>
        <p:blipFill>
          <a:blip r:embed="rId8" cstate="print"/>
          <a:srcRect/>
          <a:stretch>
            <a:fillRect/>
          </a:stretch>
        </p:blipFill>
        <p:spPr>
          <a:xfrm flipV="1">
            <a:off x="-7938" y="6464300"/>
            <a:ext cx="476251" cy="417513"/>
          </a:xfrm>
          <a:prstGeom prst="rect">
            <a:avLst/>
          </a:prstGeom>
          <a:solidFill>
            <a:srgbClr val="FFFF00">
              <a:alpha val="50195"/>
            </a:srgbClr>
          </a:solidFill>
        </p:spPr>
      </p:pic>
      <p:sp>
        <p:nvSpPr>
          <p:cNvPr id="3077" name="Rectangle 6"/>
          <p:cNvSpPr>
            <a:spLocks noChangeArrowheads="1"/>
          </p:cNvSpPr>
          <p:nvPr/>
        </p:nvSpPr>
        <p:spPr bwMode="auto">
          <a:xfrm>
            <a:off x="1143000" y="1824038"/>
            <a:ext cx="184150" cy="369887"/>
          </a:xfrm>
          <a:prstGeom prst="rect">
            <a:avLst/>
          </a:prstGeom>
          <a:noFill/>
          <a:ln w="12700" cap="sq">
            <a:noFill/>
            <a:miter lim="800000"/>
            <a:headEnd type="none" w="sm" len="sm"/>
            <a:tailEnd type="none" w="sm" len="sm"/>
          </a:ln>
        </p:spPr>
        <p:txBody>
          <a:bodyPr wrap="none" anchor="ctr">
            <a:spAutoFit/>
          </a:bodyPr>
          <a:lstStyle/>
          <a:p>
            <a:endParaRPr lang="en-US"/>
          </a:p>
        </p:txBody>
      </p:sp>
      <p:sp>
        <p:nvSpPr>
          <p:cNvPr id="3078" name="Rectangle 7"/>
          <p:cNvSpPr>
            <a:spLocks noChangeArrowheads="1"/>
          </p:cNvSpPr>
          <p:nvPr/>
        </p:nvSpPr>
        <p:spPr bwMode="auto">
          <a:xfrm>
            <a:off x="1143000" y="1824038"/>
            <a:ext cx="184150" cy="369887"/>
          </a:xfrm>
          <a:prstGeom prst="rect">
            <a:avLst/>
          </a:prstGeom>
          <a:noFill/>
          <a:ln w="12700" cap="sq">
            <a:noFill/>
            <a:miter lim="800000"/>
            <a:headEnd type="none" w="sm" len="sm"/>
            <a:tailEnd type="none" w="sm" len="sm"/>
          </a:ln>
        </p:spPr>
        <p:txBody>
          <a:bodyPr wrap="none" anchor="ctr">
            <a:spAutoFit/>
          </a:bodyPr>
          <a:lstStyle/>
          <a:p>
            <a:endParaRPr lang="en-US"/>
          </a:p>
        </p:txBody>
      </p:sp>
      <p:sp>
        <p:nvSpPr>
          <p:cNvPr id="20" name="Rectangle 19"/>
          <p:cNvSpPr/>
          <p:nvPr/>
        </p:nvSpPr>
        <p:spPr>
          <a:xfrm>
            <a:off x="1187624" y="5373216"/>
            <a:ext cx="1549976" cy="338554"/>
          </a:xfrm>
          <a:prstGeom prst="rect">
            <a:avLst/>
          </a:prstGeom>
        </p:spPr>
        <p:txBody>
          <a:bodyPr wrap="none">
            <a:spAutoFit/>
          </a:bodyPr>
          <a:lstStyle/>
          <a:p>
            <a:r>
              <a:rPr lang="en-US" sz="1600" b="1" dirty="0" smtClean="0"/>
              <a:t>Energy intensity</a:t>
            </a:r>
            <a:endParaRPr lang="en-US" sz="1600" dirty="0"/>
          </a:p>
        </p:txBody>
      </p:sp>
      <p:sp>
        <p:nvSpPr>
          <p:cNvPr id="21" name="Rectangle 20"/>
          <p:cNvSpPr/>
          <p:nvPr/>
        </p:nvSpPr>
        <p:spPr>
          <a:xfrm>
            <a:off x="539552" y="5661249"/>
            <a:ext cx="8424936" cy="923330"/>
          </a:xfrm>
          <a:prstGeom prst="rect">
            <a:avLst/>
          </a:prstGeom>
        </p:spPr>
        <p:txBody>
          <a:bodyPr wrap="square">
            <a:spAutoFit/>
          </a:bodyPr>
          <a:lstStyle/>
          <a:p>
            <a:r>
              <a:rPr lang="en-US" b="1" dirty="0" smtClean="0"/>
              <a:t>Whenever ECS reaches a high, GDP growth slows down, EE and REN deployment accelerates. Whenever ECS comes too low, EE rates decline while GDP growth escalates. Models very seldom account for ECS and for the ‘triangle’ and ‘wing’ effects  </a:t>
            </a:r>
            <a:endParaRPr lang="en-US" dirty="0"/>
          </a:p>
        </p:txBody>
      </p:sp>
      <p:sp>
        <p:nvSpPr>
          <p:cNvPr id="22" name="Rectangle 21"/>
          <p:cNvSpPr/>
          <p:nvPr/>
        </p:nvSpPr>
        <p:spPr>
          <a:xfrm>
            <a:off x="467544" y="1340768"/>
            <a:ext cx="8676456" cy="72008"/>
          </a:xfrm>
          <a:prstGeom prst="rect">
            <a:avLst/>
          </a:prstGeom>
          <a:gradFill flip="none" rotWithShape="1">
            <a:gsLst>
              <a:gs pos="0">
                <a:srgbClr val="FFF200"/>
              </a:gs>
              <a:gs pos="45000">
                <a:srgbClr val="FF7A00"/>
              </a:gs>
              <a:gs pos="70000">
                <a:srgbClr val="FF0300"/>
              </a:gs>
              <a:gs pos="100000">
                <a:srgbClr val="4D0808"/>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3059832" y="1484784"/>
            <a:ext cx="1214692" cy="338554"/>
          </a:xfrm>
          <a:prstGeom prst="rect">
            <a:avLst/>
          </a:prstGeom>
        </p:spPr>
        <p:txBody>
          <a:bodyPr wrap="none">
            <a:spAutoFit/>
          </a:bodyPr>
          <a:lstStyle/>
          <a:p>
            <a:r>
              <a:rPr lang="en-US" sz="1600" b="1" dirty="0" smtClean="0"/>
              <a:t>GDP growth</a:t>
            </a:r>
            <a:endParaRPr lang="en-US" sz="1600" dirty="0"/>
          </a:p>
        </p:txBody>
      </p:sp>
      <p:sp>
        <p:nvSpPr>
          <p:cNvPr id="28" name="Rectangle 27"/>
          <p:cNvSpPr/>
          <p:nvPr/>
        </p:nvSpPr>
        <p:spPr>
          <a:xfrm>
            <a:off x="6228184" y="5301208"/>
            <a:ext cx="1315553" cy="338554"/>
          </a:xfrm>
          <a:prstGeom prst="rect">
            <a:avLst/>
          </a:prstGeom>
        </p:spPr>
        <p:txBody>
          <a:bodyPr wrap="square">
            <a:spAutoFit/>
          </a:bodyPr>
          <a:lstStyle/>
          <a:p>
            <a:r>
              <a:rPr lang="en-US" sz="1600" b="1" dirty="0" smtClean="0"/>
              <a:t>Energy prices</a:t>
            </a:r>
            <a:endParaRPr lang="en-US" sz="1600" dirty="0"/>
          </a:p>
        </p:txBody>
      </p:sp>
      <p:cxnSp>
        <p:nvCxnSpPr>
          <p:cNvPr id="34" name="Straight Arrow Connector 33"/>
          <p:cNvCxnSpPr/>
          <p:nvPr/>
        </p:nvCxnSpPr>
        <p:spPr>
          <a:xfrm>
            <a:off x="4355976" y="3789040"/>
            <a:ext cx="288032" cy="144016"/>
          </a:xfrm>
          <a:prstGeom prst="straightConnector1">
            <a:avLst/>
          </a:prstGeom>
          <a:ln w="50800" cmpd="sng">
            <a:headEnd type="arrow"/>
            <a:tailEnd type="arrow"/>
          </a:ln>
        </p:spPr>
        <p:style>
          <a:lnRef idx="1">
            <a:schemeClr val="accent1"/>
          </a:lnRef>
          <a:fillRef idx="0">
            <a:schemeClr val="accent1"/>
          </a:fillRef>
          <a:effectRef idx="0">
            <a:schemeClr val="accent1"/>
          </a:effectRef>
          <a:fontRef idx="minor">
            <a:schemeClr val="tx1"/>
          </a:fontRef>
        </p:style>
      </p:cxnSp>
      <p:sp>
        <p:nvSpPr>
          <p:cNvPr id="39" name="Rectangle 38"/>
          <p:cNvSpPr/>
          <p:nvPr/>
        </p:nvSpPr>
        <p:spPr>
          <a:xfrm>
            <a:off x="611560" y="1772816"/>
            <a:ext cx="2016224" cy="1754326"/>
          </a:xfrm>
          <a:prstGeom prst="rect">
            <a:avLst/>
          </a:prstGeom>
        </p:spPr>
        <p:txBody>
          <a:bodyPr wrap="square">
            <a:spAutoFit/>
          </a:bodyPr>
          <a:lstStyle/>
          <a:p>
            <a:r>
              <a:rPr lang="en-US" b="1" dirty="0" smtClean="0"/>
              <a:t>This triangle effects are important, including taking account of carbon pricing </a:t>
            </a:r>
            <a:endParaRPr lang="en-US" dirty="0"/>
          </a:p>
        </p:txBody>
      </p:sp>
      <p:sp>
        <p:nvSpPr>
          <p:cNvPr id="41" name="Rectangle 40"/>
          <p:cNvSpPr/>
          <p:nvPr/>
        </p:nvSpPr>
        <p:spPr>
          <a:xfrm>
            <a:off x="3851920" y="3429000"/>
            <a:ext cx="564001" cy="400110"/>
          </a:xfrm>
          <a:prstGeom prst="rect">
            <a:avLst/>
          </a:prstGeom>
          <a:solidFill>
            <a:schemeClr val="bg1">
              <a:alpha val="59000"/>
            </a:schemeClr>
          </a:solidFill>
        </p:spPr>
        <p:txBody>
          <a:bodyPr wrap="none">
            <a:spAutoFit/>
          </a:bodyPr>
          <a:lstStyle/>
          <a:p>
            <a:r>
              <a:rPr lang="en-US" sz="2000" b="1" dirty="0" smtClean="0"/>
              <a:t>ECS</a:t>
            </a:r>
            <a:endParaRPr lang="en-US" sz="2000" dirty="0"/>
          </a:p>
        </p:txBody>
      </p:sp>
      <p:cxnSp>
        <p:nvCxnSpPr>
          <p:cNvPr id="44" name="Straight Arrow Connector 43"/>
          <p:cNvCxnSpPr/>
          <p:nvPr/>
        </p:nvCxnSpPr>
        <p:spPr>
          <a:xfrm flipH="1">
            <a:off x="4283968" y="1556792"/>
            <a:ext cx="72008" cy="1872208"/>
          </a:xfrm>
          <a:prstGeom prst="straightConnector1">
            <a:avLst/>
          </a:prstGeom>
          <a:ln w="50800" cmpd="sng">
            <a:headEnd type="arrow"/>
            <a:tailEnd type="arrow"/>
          </a:ln>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p:nvPr/>
        </p:nvCxnSpPr>
        <p:spPr>
          <a:xfrm>
            <a:off x="5724128" y="4869160"/>
            <a:ext cx="504056" cy="432048"/>
          </a:xfrm>
          <a:prstGeom prst="straightConnector1">
            <a:avLst/>
          </a:prstGeom>
          <a:ln w="50800" cmpd="sng">
            <a:headEnd type="arrow"/>
            <a:tailEnd type="arrow"/>
          </a:ln>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p:nvPr/>
        </p:nvCxnSpPr>
        <p:spPr>
          <a:xfrm flipV="1">
            <a:off x="2483768" y="3861048"/>
            <a:ext cx="1656184" cy="1440162"/>
          </a:xfrm>
          <a:prstGeom prst="straightConnector1">
            <a:avLst/>
          </a:prstGeom>
          <a:ln w="50800" cmpd="sng">
            <a:headEnd type="arrow"/>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3"/>
          <p:cNvSpPr>
            <a:spLocks noGrp="1" noChangeArrowheads="1"/>
          </p:cNvSpPr>
          <p:nvPr>
            <p:ph type="title"/>
          </p:nvPr>
        </p:nvSpPr>
        <p:spPr>
          <a:xfrm>
            <a:off x="539552" y="0"/>
            <a:ext cx="8604448" cy="1052736"/>
          </a:xfrm>
          <a:solidFill>
            <a:srgbClr val="FFFFFF"/>
          </a:solidFill>
        </p:spPr>
        <p:txBody>
          <a:bodyPr>
            <a:noAutofit/>
          </a:bodyPr>
          <a:lstStyle/>
          <a:p>
            <a:pPr algn="l"/>
            <a:r>
              <a:rPr lang="en-US" sz="2400" dirty="0" smtClean="0">
                <a:solidFill>
                  <a:schemeClr val="accent1">
                    <a:lumMod val="75000"/>
                  </a:schemeClr>
                </a:solidFill>
                <a:latin typeface="Impact" pitchFamily="34" charset="0"/>
              </a:rPr>
              <a:t>Low-carbon ‘vice’ and withdrawal of oil and gas rent</a:t>
            </a:r>
            <a:r>
              <a:rPr lang="ru-RU" sz="2400" dirty="0" smtClean="0">
                <a:solidFill>
                  <a:schemeClr val="accent1">
                    <a:lumMod val="75000"/>
                  </a:schemeClr>
                </a:solidFill>
                <a:latin typeface="Impact" pitchFamily="34" charset="0"/>
              </a:rPr>
              <a:t>.</a:t>
            </a:r>
            <a:r>
              <a:rPr lang="en-US" sz="2400" dirty="0" smtClean="0">
                <a:solidFill>
                  <a:schemeClr val="accent1">
                    <a:lumMod val="75000"/>
                  </a:schemeClr>
                </a:solidFill>
                <a:latin typeface="Impact" pitchFamily="34" charset="0"/>
              </a:rPr>
              <a:t> </a:t>
            </a:r>
            <a:r>
              <a:rPr lang="ru-RU" sz="2400" dirty="0" smtClean="0">
                <a:solidFill>
                  <a:schemeClr val="accent1">
                    <a:lumMod val="75000"/>
                  </a:schemeClr>
                </a:solidFill>
                <a:latin typeface="Impact" pitchFamily="34" charset="0"/>
              </a:rPr>
              <a:t> </a:t>
            </a:r>
            <a:r>
              <a:rPr lang="en-US" sz="2400" dirty="0" smtClean="0">
                <a:solidFill>
                  <a:schemeClr val="accent1">
                    <a:lumMod val="75000"/>
                  </a:schemeClr>
                </a:solidFill>
                <a:latin typeface="Impact" pitchFamily="34" charset="0"/>
              </a:rPr>
              <a:t/>
            </a:r>
            <a:br>
              <a:rPr lang="en-US" sz="2400" dirty="0" smtClean="0">
                <a:solidFill>
                  <a:schemeClr val="accent1">
                    <a:lumMod val="75000"/>
                  </a:schemeClr>
                </a:solidFill>
                <a:latin typeface="Impact" pitchFamily="34" charset="0"/>
              </a:rPr>
            </a:br>
            <a:r>
              <a:rPr lang="en-US" sz="2400" dirty="0" smtClean="0">
                <a:solidFill>
                  <a:schemeClr val="accent1">
                    <a:lumMod val="75000"/>
                  </a:schemeClr>
                </a:solidFill>
                <a:latin typeface="Impact" pitchFamily="34" charset="0"/>
              </a:rPr>
              <a:t>Oil and gas revenues: big on small scale, but smaller on a bigger scale</a:t>
            </a:r>
            <a:endParaRPr lang="ru-RU" sz="2400" dirty="0" smtClean="0">
              <a:solidFill>
                <a:schemeClr val="accent1">
                  <a:lumMod val="75000"/>
                </a:schemeClr>
              </a:solidFill>
              <a:latin typeface="Impact" pitchFamily="34" charset="0"/>
            </a:endParaRPr>
          </a:p>
        </p:txBody>
      </p:sp>
      <p:pic>
        <p:nvPicPr>
          <p:cNvPr id="3075" name="Picture 4"/>
          <p:cNvPicPr>
            <a:picLocks noChangeAspect="1" noChangeArrowheads="1"/>
          </p:cNvPicPr>
          <p:nvPr/>
        </p:nvPicPr>
        <p:blipFill>
          <a:blip r:embed="rId2" cstate="print"/>
          <a:srcRect/>
          <a:stretch>
            <a:fillRect/>
          </a:stretch>
        </p:blipFill>
        <p:spPr bwMode="auto">
          <a:xfrm>
            <a:off x="15875" y="0"/>
            <a:ext cx="430213" cy="6858000"/>
          </a:xfrm>
          <a:prstGeom prst="rect">
            <a:avLst/>
          </a:prstGeom>
          <a:noFill/>
          <a:ln w="9525">
            <a:noFill/>
            <a:miter lim="800000"/>
            <a:headEnd/>
            <a:tailEnd/>
          </a:ln>
        </p:spPr>
      </p:pic>
      <p:pic>
        <p:nvPicPr>
          <p:cNvPr id="3076" name="Рисунок 4"/>
          <p:cNvPicPr>
            <a:picLocks noGrp="1" noChangeAspect="1" noChangeArrowheads="1"/>
          </p:cNvPicPr>
          <p:nvPr>
            <p:ph type="body" idx="4294967295"/>
          </p:nvPr>
        </p:nvPicPr>
        <p:blipFill>
          <a:blip r:embed="rId3" cstate="print"/>
          <a:srcRect/>
          <a:stretch>
            <a:fillRect/>
          </a:stretch>
        </p:blipFill>
        <p:spPr>
          <a:xfrm flipV="1">
            <a:off x="-7938" y="6464300"/>
            <a:ext cx="476251" cy="417513"/>
          </a:xfrm>
          <a:prstGeom prst="rect">
            <a:avLst/>
          </a:prstGeom>
          <a:solidFill>
            <a:srgbClr val="FFFF00">
              <a:alpha val="50195"/>
            </a:srgbClr>
          </a:solidFill>
        </p:spPr>
      </p:pic>
      <p:sp>
        <p:nvSpPr>
          <p:cNvPr id="3077" name="Rectangle 6"/>
          <p:cNvSpPr>
            <a:spLocks noChangeArrowheads="1"/>
          </p:cNvSpPr>
          <p:nvPr/>
        </p:nvSpPr>
        <p:spPr bwMode="auto">
          <a:xfrm>
            <a:off x="1143000" y="1824038"/>
            <a:ext cx="184150" cy="369887"/>
          </a:xfrm>
          <a:prstGeom prst="rect">
            <a:avLst/>
          </a:prstGeom>
          <a:noFill/>
          <a:ln w="12700" cap="sq">
            <a:noFill/>
            <a:miter lim="800000"/>
            <a:headEnd type="none" w="sm" len="sm"/>
            <a:tailEnd type="none" w="sm" len="sm"/>
          </a:ln>
        </p:spPr>
        <p:txBody>
          <a:bodyPr wrap="none" anchor="ctr">
            <a:spAutoFit/>
          </a:bodyPr>
          <a:lstStyle/>
          <a:p>
            <a:endParaRPr lang="en-US"/>
          </a:p>
        </p:txBody>
      </p:sp>
      <p:sp>
        <p:nvSpPr>
          <p:cNvPr id="8" name="Rectangle 7"/>
          <p:cNvSpPr/>
          <p:nvPr/>
        </p:nvSpPr>
        <p:spPr>
          <a:xfrm>
            <a:off x="467544" y="1124744"/>
            <a:ext cx="8676456" cy="72008"/>
          </a:xfrm>
          <a:prstGeom prst="rect">
            <a:avLst/>
          </a:prstGeom>
          <a:gradFill flip="none" rotWithShape="1">
            <a:gsLst>
              <a:gs pos="0">
                <a:srgbClr val="FFF200"/>
              </a:gs>
              <a:gs pos="45000">
                <a:srgbClr val="FF7A00"/>
              </a:gs>
              <a:gs pos="70000">
                <a:srgbClr val="FF0300"/>
              </a:gs>
              <a:gs pos="100000">
                <a:srgbClr val="4D0808"/>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539552" y="4581128"/>
            <a:ext cx="8424936" cy="2523768"/>
          </a:xfrm>
          <a:prstGeom prst="rect">
            <a:avLst/>
          </a:prstGeom>
        </p:spPr>
        <p:txBody>
          <a:bodyPr wrap="square">
            <a:spAutoFit/>
          </a:bodyPr>
          <a:lstStyle/>
          <a:p>
            <a:pPr marL="273050" indent="-273050">
              <a:buBlip>
                <a:blip r:embed="rId4"/>
              </a:buBlip>
            </a:pPr>
            <a:r>
              <a:rPr lang="en-US" sz="2000" b="1" dirty="0" smtClean="0"/>
              <a:t>Globally, final users will have doubled their energy spending by 2050, but:</a:t>
            </a:r>
          </a:p>
          <a:p>
            <a:pPr marL="730250" lvl="1" indent="-273050">
              <a:buBlip>
                <a:blip r:embed="rId4"/>
              </a:buBlip>
            </a:pPr>
            <a:r>
              <a:rPr lang="en-US" sz="2000" b="1" dirty="0" smtClean="0"/>
              <a:t>only a small portion of this increment will go to oil and gas suppliers, and so investment resources for future hydrocarbon developments</a:t>
            </a:r>
            <a:r>
              <a:rPr lang="ru-RU" sz="2000" b="1" dirty="0" smtClean="0"/>
              <a:t> </a:t>
            </a:r>
            <a:r>
              <a:rPr lang="en-US" sz="2000" b="1" dirty="0" smtClean="0"/>
              <a:t>will be limited</a:t>
            </a:r>
            <a:endParaRPr lang="ru-RU" sz="2000" b="1" dirty="0" smtClean="0"/>
          </a:p>
          <a:p>
            <a:pPr marL="730250" lvl="1" indent="-273050">
              <a:buBlip>
                <a:blip r:embed="rId4"/>
              </a:buBlip>
            </a:pPr>
            <a:r>
              <a:rPr lang="en-US" sz="2000" b="1" dirty="0" smtClean="0"/>
              <a:t>a large portion of the revenue increment will go to:</a:t>
            </a:r>
          </a:p>
          <a:p>
            <a:pPr marL="1187450" lvl="2" indent="-273050">
              <a:buBlip>
                <a:blip r:embed="rId4"/>
              </a:buBlip>
            </a:pPr>
            <a:r>
              <a:rPr lang="en-US" sz="2000" b="1" dirty="0" smtClean="0"/>
              <a:t>REN suppliers</a:t>
            </a:r>
          </a:p>
          <a:p>
            <a:pPr marL="1187450" lvl="2" indent="-273050">
              <a:buBlip>
                <a:blip r:embed="rId4"/>
              </a:buBlip>
            </a:pPr>
            <a:r>
              <a:rPr lang="en-US" sz="2000" b="1" dirty="0" smtClean="0"/>
              <a:t>State budgets as carbon revenue</a:t>
            </a:r>
          </a:p>
          <a:p>
            <a:pPr marL="730250" lvl="1" indent="-273050">
              <a:buBlip>
                <a:blip r:embed="rId4"/>
              </a:buBlip>
            </a:pPr>
            <a:endParaRPr lang="ru-RU" b="1" dirty="0" smtClean="0"/>
          </a:p>
        </p:txBody>
      </p:sp>
      <p:pic>
        <p:nvPicPr>
          <p:cNvPr id="46082" name="Picture 2"/>
          <p:cNvPicPr>
            <a:picLocks noChangeAspect="1" noChangeArrowheads="1"/>
          </p:cNvPicPr>
          <p:nvPr/>
        </p:nvPicPr>
        <p:blipFill>
          <a:blip r:embed="rId5" cstate="print"/>
          <a:srcRect/>
          <a:stretch>
            <a:fillRect/>
          </a:stretch>
        </p:blipFill>
        <p:spPr bwMode="auto">
          <a:xfrm>
            <a:off x="539552" y="1340768"/>
            <a:ext cx="4088556" cy="3096344"/>
          </a:xfrm>
          <a:prstGeom prst="rect">
            <a:avLst/>
          </a:prstGeom>
          <a:noFill/>
          <a:ln w="9525">
            <a:noFill/>
            <a:miter lim="800000"/>
            <a:headEnd/>
            <a:tailEnd/>
          </a:ln>
          <a:effectLst/>
        </p:spPr>
      </p:pic>
      <p:pic>
        <p:nvPicPr>
          <p:cNvPr id="46083" name="Picture 3"/>
          <p:cNvPicPr>
            <a:picLocks noChangeAspect="1" noChangeArrowheads="1"/>
          </p:cNvPicPr>
          <p:nvPr/>
        </p:nvPicPr>
        <p:blipFill>
          <a:blip r:embed="rId6" cstate="print"/>
          <a:srcRect/>
          <a:stretch>
            <a:fillRect/>
          </a:stretch>
        </p:blipFill>
        <p:spPr bwMode="auto">
          <a:xfrm>
            <a:off x="4967536" y="1340768"/>
            <a:ext cx="4176464" cy="316835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3"/>
          <p:cNvSpPr>
            <a:spLocks noGrp="1" noChangeArrowheads="1"/>
          </p:cNvSpPr>
          <p:nvPr>
            <p:ph type="title"/>
          </p:nvPr>
        </p:nvSpPr>
        <p:spPr>
          <a:xfrm>
            <a:off x="467544" y="0"/>
            <a:ext cx="8676456" cy="548680"/>
          </a:xfrm>
          <a:solidFill>
            <a:srgbClr val="FFFFFF"/>
          </a:solidFill>
        </p:spPr>
        <p:txBody>
          <a:bodyPr>
            <a:normAutofit/>
          </a:bodyPr>
          <a:lstStyle/>
          <a:p>
            <a:pPr algn="l"/>
            <a:r>
              <a:rPr lang="en-US" sz="2800" dirty="0" smtClean="0">
                <a:solidFill>
                  <a:schemeClr val="accent1">
                    <a:lumMod val="75000"/>
                  </a:schemeClr>
                </a:solidFill>
                <a:latin typeface="Impact" pitchFamily="34" charset="0"/>
              </a:rPr>
              <a:t>Past and present set future. Or don’t they?</a:t>
            </a:r>
            <a:endParaRPr lang="en-US" sz="2800" dirty="0">
              <a:solidFill>
                <a:schemeClr val="accent1">
                  <a:lumMod val="75000"/>
                </a:schemeClr>
              </a:solidFill>
              <a:latin typeface="Impact" pitchFamily="34" charset="0"/>
            </a:endParaRPr>
          </a:p>
        </p:txBody>
      </p:sp>
      <p:pic>
        <p:nvPicPr>
          <p:cNvPr id="3075" name="Picture 4"/>
          <p:cNvPicPr>
            <a:picLocks noChangeAspect="1" noChangeArrowheads="1"/>
          </p:cNvPicPr>
          <p:nvPr/>
        </p:nvPicPr>
        <p:blipFill>
          <a:blip r:embed="rId2" cstate="print"/>
          <a:srcRect/>
          <a:stretch>
            <a:fillRect/>
          </a:stretch>
        </p:blipFill>
        <p:spPr bwMode="auto">
          <a:xfrm>
            <a:off x="15875" y="0"/>
            <a:ext cx="430213" cy="6858000"/>
          </a:xfrm>
          <a:prstGeom prst="rect">
            <a:avLst/>
          </a:prstGeom>
          <a:noFill/>
          <a:ln w="9525">
            <a:noFill/>
            <a:miter lim="800000"/>
            <a:headEnd/>
            <a:tailEnd/>
          </a:ln>
        </p:spPr>
      </p:pic>
      <p:pic>
        <p:nvPicPr>
          <p:cNvPr id="3076" name="Рисунок 4"/>
          <p:cNvPicPr>
            <a:picLocks noGrp="1" noChangeAspect="1" noChangeArrowheads="1"/>
          </p:cNvPicPr>
          <p:nvPr>
            <p:ph type="body" idx="4294967295"/>
          </p:nvPr>
        </p:nvPicPr>
        <p:blipFill>
          <a:blip r:embed="rId3" cstate="print"/>
          <a:srcRect/>
          <a:stretch>
            <a:fillRect/>
          </a:stretch>
        </p:blipFill>
        <p:spPr>
          <a:xfrm flipV="1">
            <a:off x="-7938" y="6464300"/>
            <a:ext cx="476251" cy="417513"/>
          </a:xfrm>
          <a:prstGeom prst="rect">
            <a:avLst/>
          </a:prstGeom>
          <a:solidFill>
            <a:srgbClr val="FFFF00">
              <a:alpha val="50195"/>
            </a:srgbClr>
          </a:solidFill>
        </p:spPr>
      </p:pic>
      <p:sp>
        <p:nvSpPr>
          <p:cNvPr id="3077" name="Rectangle 6"/>
          <p:cNvSpPr>
            <a:spLocks noChangeArrowheads="1"/>
          </p:cNvSpPr>
          <p:nvPr/>
        </p:nvSpPr>
        <p:spPr bwMode="auto">
          <a:xfrm>
            <a:off x="1143000" y="1824038"/>
            <a:ext cx="184150" cy="369887"/>
          </a:xfrm>
          <a:prstGeom prst="rect">
            <a:avLst/>
          </a:prstGeom>
          <a:noFill/>
          <a:ln w="12700" cap="sq">
            <a:noFill/>
            <a:miter lim="800000"/>
            <a:headEnd type="none" w="sm" len="sm"/>
            <a:tailEnd type="none" w="sm" len="sm"/>
          </a:ln>
        </p:spPr>
        <p:txBody>
          <a:bodyPr wrap="none" anchor="ctr">
            <a:spAutoFit/>
          </a:bodyPr>
          <a:lstStyle/>
          <a:p>
            <a:endParaRPr lang="en-US"/>
          </a:p>
        </p:txBody>
      </p:sp>
      <p:sp>
        <p:nvSpPr>
          <p:cNvPr id="3078" name="Rectangle 7"/>
          <p:cNvSpPr>
            <a:spLocks noChangeArrowheads="1"/>
          </p:cNvSpPr>
          <p:nvPr/>
        </p:nvSpPr>
        <p:spPr bwMode="auto">
          <a:xfrm>
            <a:off x="1143000" y="1824038"/>
            <a:ext cx="184150" cy="369887"/>
          </a:xfrm>
          <a:prstGeom prst="rect">
            <a:avLst/>
          </a:prstGeom>
          <a:noFill/>
          <a:ln w="12700" cap="sq">
            <a:noFill/>
            <a:miter lim="800000"/>
            <a:headEnd type="none" w="sm" len="sm"/>
            <a:tailEnd type="none" w="sm" len="sm"/>
          </a:ln>
        </p:spPr>
        <p:txBody>
          <a:bodyPr wrap="none" anchor="ctr">
            <a:spAutoFit/>
          </a:bodyPr>
          <a:lstStyle/>
          <a:p>
            <a:endParaRPr lang="en-US"/>
          </a:p>
        </p:txBody>
      </p:sp>
      <p:sp>
        <p:nvSpPr>
          <p:cNvPr id="18" name="Rectangle 17"/>
          <p:cNvSpPr/>
          <p:nvPr/>
        </p:nvSpPr>
        <p:spPr>
          <a:xfrm>
            <a:off x="467544" y="620688"/>
            <a:ext cx="8676456" cy="72008"/>
          </a:xfrm>
          <a:prstGeom prst="rect">
            <a:avLst/>
          </a:prstGeom>
          <a:gradFill flip="none" rotWithShape="1">
            <a:gsLst>
              <a:gs pos="0">
                <a:srgbClr val="FFF200"/>
              </a:gs>
              <a:gs pos="45000">
                <a:srgbClr val="FF7A00"/>
              </a:gs>
              <a:gs pos="70000">
                <a:srgbClr val="FF0300"/>
              </a:gs>
              <a:gs pos="100000">
                <a:srgbClr val="4D0808"/>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971600" y="856357"/>
            <a:ext cx="7776864" cy="6001643"/>
          </a:xfrm>
          <a:prstGeom prst="rect">
            <a:avLst/>
          </a:prstGeom>
          <a:solidFill>
            <a:schemeClr val="tx2"/>
          </a:solidFill>
        </p:spPr>
        <p:txBody>
          <a:bodyPr wrap="square">
            <a:spAutoFit/>
          </a:bodyPr>
          <a:lstStyle/>
          <a:p>
            <a:endParaRPr lang="en-US" sz="2400" dirty="0" smtClean="0">
              <a:solidFill>
                <a:schemeClr val="bg1"/>
              </a:solidFill>
              <a:latin typeface="Impact" pitchFamily="34" charset="0"/>
            </a:endParaRPr>
          </a:p>
          <a:p>
            <a:r>
              <a:rPr lang="en-US" sz="2400" b="1" dirty="0" smtClean="0">
                <a:solidFill>
                  <a:schemeClr val="bg1"/>
                </a:solidFill>
                <a:latin typeface="+mj-lt"/>
              </a:rPr>
              <a:t>High mortality of BAU scenarios</a:t>
            </a:r>
            <a:r>
              <a:rPr lang="ru-RU" sz="2400" b="1" dirty="0" smtClean="0">
                <a:solidFill>
                  <a:schemeClr val="bg1"/>
                </a:solidFill>
                <a:latin typeface="+mj-lt"/>
              </a:rPr>
              <a:t> </a:t>
            </a:r>
            <a:r>
              <a:rPr lang="en-US" sz="2400" b="1" dirty="0" smtClean="0">
                <a:solidFill>
                  <a:schemeClr val="bg1"/>
                </a:solidFill>
                <a:latin typeface="+mj-lt"/>
              </a:rPr>
              <a:t>is a result of:</a:t>
            </a:r>
          </a:p>
          <a:p>
            <a:pPr marL="358775" indent="-358775">
              <a:buFont typeface="Arial" pitchFamily="34" charset="0"/>
              <a:buChar char="•"/>
            </a:pPr>
            <a:r>
              <a:rPr lang="en-US" sz="2400" b="1" dirty="0" smtClean="0">
                <a:solidFill>
                  <a:schemeClr val="bg1"/>
                </a:solidFill>
                <a:latin typeface="+mj-lt"/>
              </a:rPr>
              <a:t>failure to account for important system feedbacks,</a:t>
            </a:r>
          </a:p>
          <a:p>
            <a:pPr marL="358775" indent="-358775">
              <a:buFont typeface="Arial" pitchFamily="34" charset="0"/>
              <a:buChar char="•"/>
            </a:pPr>
            <a:r>
              <a:rPr lang="en-US" sz="2400" b="1" dirty="0" smtClean="0">
                <a:solidFill>
                  <a:schemeClr val="bg1"/>
                </a:solidFill>
                <a:latin typeface="+mj-lt"/>
              </a:rPr>
              <a:t>lack of imagination in </a:t>
            </a:r>
          </a:p>
          <a:p>
            <a:pPr marL="815975" lvl="1" indent="-358775">
              <a:buFont typeface="Arial" pitchFamily="34" charset="0"/>
              <a:buChar char="•"/>
            </a:pPr>
            <a:r>
              <a:rPr lang="en-US" sz="2400" b="1" dirty="0" smtClean="0">
                <a:solidFill>
                  <a:schemeClr val="bg1"/>
                </a:solidFill>
                <a:latin typeface="+mj-lt"/>
              </a:rPr>
              <a:t>scaling up smalls to </a:t>
            </a:r>
            <a:r>
              <a:rPr lang="en-US" sz="2400" b="1" dirty="0" err="1" smtClean="0">
                <a:solidFill>
                  <a:schemeClr val="bg1"/>
                </a:solidFill>
                <a:latin typeface="+mj-lt"/>
              </a:rPr>
              <a:t>bigs</a:t>
            </a:r>
            <a:r>
              <a:rPr lang="en-US" sz="2400" b="1" dirty="0" smtClean="0">
                <a:solidFill>
                  <a:schemeClr val="bg1"/>
                </a:solidFill>
                <a:latin typeface="+mj-lt"/>
              </a:rPr>
              <a:t> and scaling down </a:t>
            </a:r>
            <a:r>
              <a:rPr lang="en-US" sz="2400" b="1" dirty="0" err="1" smtClean="0">
                <a:solidFill>
                  <a:schemeClr val="bg1"/>
                </a:solidFill>
                <a:latin typeface="+mj-lt"/>
              </a:rPr>
              <a:t>bigs</a:t>
            </a:r>
            <a:r>
              <a:rPr lang="en-US" sz="2400" b="1" dirty="0" smtClean="0">
                <a:solidFill>
                  <a:schemeClr val="bg1"/>
                </a:solidFill>
                <a:latin typeface="+mj-lt"/>
              </a:rPr>
              <a:t> to small, </a:t>
            </a:r>
          </a:p>
          <a:p>
            <a:pPr marL="815975" lvl="1" indent="-358775">
              <a:buFont typeface="Arial" pitchFamily="34" charset="0"/>
              <a:buChar char="•"/>
            </a:pPr>
            <a:r>
              <a:rPr lang="en-US" sz="2400" b="1" dirty="0" smtClean="0">
                <a:solidFill>
                  <a:schemeClr val="bg1"/>
                </a:solidFill>
                <a:latin typeface="+mj-lt"/>
              </a:rPr>
              <a:t>getting visions of the future quite different from the recent picture,</a:t>
            </a:r>
          </a:p>
          <a:p>
            <a:pPr marL="358775" indent="-358775">
              <a:buFont typeface="Arial" pitchFamily="34" charset="0"/>
              <a:buChar char="•"/>
            </a:pPr>
            <a:r>
              <a:rPr lang="en-US" sz="2400" b="1" dirty="0" smtClean="0">
                <a:solidFill>
                  <a:schemeClr val="bg1"/>
                </a:solidFill>
                <a:latin typeface="+mj-lt"/>
              </a:rPr>
              <a:t>failure to use </a:t>
            </a:r>
            <a:r>
              <a:rPr lang="en-US" sz="2400" b="1" dirty="0" err="1" smtClean="0">
                <a:solidFill>
                  <a:schemeClr val="bg1"/>
                </a:solidFill>
                <a:latin typeface="+mj-lt"/>
              </a:rPr>
              <a:t>backcasting</a:t>
            </a:r>
            <a:r>
              <a:rPr lang="en-US" sz="2400" b="1" dirty="0" smtClean="0">
                <a:solidFill>
                  <a:schemeClr val="bg1"/>
                </a:solidFill>
                <a:latin typeface="+mj-lt"/>
              </a:rPr>
              <a:t> to find trajectories to approach ‘visions of the future’</a:t>
            </a:r>
          </a:p>
          <a:p>
            <a:pPr marL="358775" indent="-358775">
              <a:buFont typeface="Arial" pitchFamily="34" charset="0"/>
              <a:buChar char="•"/>
            </a:pPr>
            <a:r>
              <a:rPr lang="en-US" sz="2400" b="1" dirty="0" smtClean="0">
                <a:solidFill>
                  <a:schemeClr val="bg1"/>
                </a:solidFill>
                <a:latin typeface="+mj-lt"/>
              </a:rPr>
              <a:t>failure to reflect the cyclic nature of the system evolution</a:t>
            </a:r>
          </a:p>
          <a:p>
            <a:r>
              <a:rPr lang="en-US" sz="2400" b="1" dirty="0" smtClean="0">
                <a:solidFill>
                  <a:schemeClr val="bg1"/>
                </a:solidFill>
                <a:latin typeface="+mj-lt"/>
              </a:rPr>
              <a:t>Projections which come beyond the current wisdom are often rejected </a:t>
            </a:r>
            <a:r>
              <a:rPr lang="en-US" sz="2400" b="1" dirty="0" smtClean="0">
                <a:solidFill>
                  <a:schemeClr val="bg1"/>
                </a:solidFill>
              </a:rPr>
              <a:t>and not supported </a:t>
            </a:r>
            <a:r>
              <a:rPr lang="en-US" sz="2400" b="1" dirty="0" smtClean="0">
                <a:solidFill>
                  <a:schemeClr val="bg1"/>
                </a:solidFill>
                <a:latin typeface="+mj-lt"/>
              </a:rPr>
              <a:t>by the policy community.</a:t>
            </a:r>
          </a:p>
          <a:p>
            <a:r>
              <a:rPr lang="en-US" sz="2400" b="1" dirty="0" smtClean="0">
                <a:solidFill>
                  <a:schemeClr val="bg1"/>
                </a:solidFill>
                <a:latin typeface="+mj-lt"/>
              </a:rPr>
              <a:t>But yesterday’s copybook maxims are very quickly found to be myths!</a:t>
            </a:r>
          </a:p>
          <a:p>
            <a:endParaRPr lang="en-US" sz="2400" dirty="0">
              <a:solidFill>
                <a:schemeClr val="bg1"/>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3"/>
          <p:cNvSpPr>
            <a:spLocks noGrp="1" noChangeArrowheads="1"/>
          </p:cNvSpPr>
          <p:nvPr>
            <p:ph type="title"/>
          </p:nvPr>
        </p:nvSpPr>
        <p:spPr>
          <a:xfrm>
            <a:off x="467544" y="0"/>
            <a:ext cx="8676456" cy="1340768"/>
          </a:xfrm>
          <a:solidFill>
            <a:srgbClr val="FFFFFF"/>
          </a:solidFill>
        </p:spPr>
        <p:txBody>
          <a:bodyPr>
            <a:normAutofit/>
          </a:bodyPr>
          <a:lstStyle/>
          <a:p>
            <a:pPr algn="l"/>
            <a:r>
              <a:rPr lang="ru-RU" sz="2400" dirty="0" smtClean="0">
                <a:solidFill>
                  <a:schemeClr val="tx2">
                    <a:lumMod val="75000"/>
                  </a:schemeClr>
                </a:solidFill>
                <a:latin typeface="Impact" pitchFamily="34" charset="0"/>
              </a:rPr>
              <a:t>10 </a:t>
            </a:r>
            <a:r>
              <a:rPr lang="en-US" sz="2400" dirty="0" smtClean="0">
                <a:solidFill>
                  <a:schemeClr val="tx2">
                    <a:lumMod val="75000"/>
                  </a:schemeClr>
                </a:solidFill>
                <a:latin typeface="Impact" pitchFamily="34" charset="0"/>
              </a:rPr>
              <a:t>myths (former oracles) , which do not allow for the development of an adequate ‘vision of the future’ and development strategy. </a:t>
            </a:r>
            <a:r>
              <a:rPr lang="ru-RU" sz="2400" dirty="0" smtClean="0">
                <a:solidFill>
                  <a:schemeClr val="tx2">
                    <a:lumMod val="75000"/>
                  </a:schemeClr>
                </a:solidFill>
                <a:latin typeface="Impact" pitchFamily="34" charset="0"/>
              </a:rPr>
              <a:t> </a:t>
            </a:r>
            <a:r>
              <a:rPr lang="en-US" sz="2400" dirty="0" smtClean="0">
                <a:solidFill>
                  <a:schemeClr val="tx2">
                    <a:lumMod val="75000"/>
                  </a:schemeClr>
                </a:solidFill>
                <a:latin typeface="Impact" pitchFamily="34" charset="0"/>
              </a:rPr>
              <a:t/>
            </a:r>
            <a:br>
              <a:rPr lang="en-US" sz="2400" dirty="0" smtClean="0">
                <a:solidFill>
                  <a:schemeClr val="tx2">
                    <a:lumMod val="75000"/>
                  </a:schemeClr>
                </a:solidFill>
                <a:latin typeface="Impact" pitchFamily="34" charset="0"/>
              </a:rPr>
            </a:br>
            <a:r>
              <a:rPr lang="en-US" sz="2400" dirty="0" smtClean="0">
                <a:solidFill>
                  <a:schemeClr val="tx2">
                    <a:lumMod val="75000"/>
                  </a:schemeClr>
                </a:solidFill>
                <a:latin typeface="Impact" pitchFamily="34" charset="0"/>
              </a:rPr>
              <a:t>Small on a small scale, but big on a big scale</a:t>
            </a:r>
            <a:endParaRPr lang="en-US" sz="2400" dirty="0">
              <a:solidFill>
                <a:schemeClr val="tx2">
                  <a:lumMod val="75000"/>
                </a:schemeClr>
              </a:solidFill>
              <a:latin typeface="Impact" pitchFamily="34" charset="0"/>
            </a:endParaRPr>
          </a:p>
        </p:txBody>
      </p:sp>
      <p:pic>
        <p:nvPicPr>
          <p:cNvPr id="3075" name="Picture 4"/>
          <p:cNvPicPr>
            <a:picLocks noChangeAspect="1" noChangeArrowheads="1"/>
          </p:cNvPicPr>
          <p:nvPr/>
        </p:nvPicPr>
        <p:blipFill>
          <a:blip r:embed="rId2" cstate="print"/>
          <a:srcRect/>
          <a:stretch>
            <a:fillRect/>
          </a:stretch>
        </p:blipFill>
        <p:spPr bwMode="auto">
          <a:xfrm>
            <a:off x="15875" y="0"/>
            <a:ext cx="430213" cy="6858000"/>
          </a:xfrm>
          <a:prstGeom prst="rect">
            <a:avLst/>
          </a:prstGeom>
          <a:noFill/>
          <a:ln w="9525">
            <a:noFill/>
            <a:miter lim="800000"/>
            <a:headEnd/>
            <a:tailEnd/>
          </a:ln>
        </p:spPr>
      </p:pic>
      <p:pic>
        <p:nvPicPr>
          <p:cNvPr id="3076" name="Рисунок 4"/>
          <p:cNvPicPr>
            <a:picLocks noGrp="1" noChangeAspect="1" noChangeArrowheads="1"/>
          </p:cNvPicPr>
          <p:nvPr>
            <p:ph type="body" idx="4294967295"/>
          </p:nvPr>
        </p:nvPicPr>
        <p:blipFill>
          <a:blip r:embed="rId3" cstate="print"/>
          <a:srcRect/>
          <a:stretch>
            <a:fillRect/>
          </a:stretch>
        </p:blipFill>
        <p:spPr>
          <a:xfrm flipV="1">
            <a:off x="-7938" y="6464300"/>
            <a:ext cx="476251" cy="417513"/>
          </a:xfrm>
          <a:prstGeom prst="rect">
            <a:avLst/>
          </a:prstGeom>
          <a:solidFill>
            <a:srgbClr val="FFFF00">
              <a:alpha val="50195"/>
            </a:srgbClr>
          </a:solidFill>
        </p:spPr>
      </p:pic>
      <p:sp>
        <p:nvSpPr>
          <p:cNvPr id="3077" name="Rectangle 6"/>
          <p:cNvSpPr>
            <a:spLocks noChangeArrowheads="1"/>
          </p:cNvSpPr>
          <p:nvPr/>
        </p:nvSpPr>
        <p:spPr bwMode="auto">
          <a:xfrm>
            <a:off x="1143000" y="1824038"/>
            <a:ext cx="184150" cy="369887"/>
          </a:xfrm>
          <a:prstGeom prst="rect">
            <a:avLst/>
          </a:prstGeom>
          <a:noFill/>
          <a:ln w="12700" cap="sq">
            <a:noFill/>
            <a:miter lim="800000"/>
            <a:headEnd type="none" w="sm" len="sm"/>
            <a:tailEnd type="none" w="sm" len="sm"/>
          </a:ln>
        </p:spPr>
        <p:txBody>
          <a:bodyPr wrap="none" anchor="ctr">
            <a:spAutoFit/>
          </a:bodyPr>
          <a:lstStyle/>
          <a:p>
            <a:endParaRPr lang="en-US"/>
          </a:p>
        </p:txBody>
      </p:sp>
      <p:sp>
        <p:nvSpPr>
          <p:cNvPr id="3078" name="Rectangle 7"/>
          <p:cNvSpPr>
            <a:spLocks noChangeArrowheads="1"/>
          </p:cNvSpPr>
          <p:nvPr/>
        </p:nvSpPr>
        <p:spPr bwMode="auto">
          <a:xfrm>
            <a:off x="1143000" y="1824038"/>
            <a:ext cx="184150" cy="369887"/>
          </a:xfrm>
          <a:prstGeom prst="rect">
            <a:avLst/>
          </a:prstGeom>
          <a:noFill/>
          <a:ln w="12700" cap="sq">
            <a:noFill/>
            <a:miter lim="800000"/>
            <a:headEnd type="none" w="sm" len="sm"/>
            <a:tailEnd type="none" w="sm" len="sm"/>
          </a:ln>
        </p:spPr>
        <p:txBody>
          <a:bodyPr wrap="none" anchor="ctr">
            <a:spAutoFit/>
          </a:bodyPr>
          <a:lstStyle/>
          <a:p>
            <a:endParaRPr lang="en-US"/>
          </a:p>
        </p:txBody>
      </p:sp>
      <p:sp>
        <p:nvSpPr>
          <p:cNvPr id="8" name="Rectangle 7"/>
          <p:cNvSpPr/>
          <p:nvPr/>
        </p:nvSpPr>
        <p:spPr>
          <a:xfrm>
            <a:off x="611560" y="1484784"/>
            <a:ext cx="8532440" cy="5093702"/>
          </a:xfrm>
          <a:prstGeom prst="rect">
            <a:avLst/>
          </a:prstGeom>
        </p:spPr>
        <p:txBody>
          <a:bodyPr wrap="square">
            <a:spAutoFit/>
          </a:bodyPr>
          <a:lstStyle/>
          <a:p>
            <a:pPr marL="273050" indent="-273050">
              <a:buBlip>
                <a:blip r:embed="rId4"/>
              </a:buBlip>
            </a:pPr>
            <a:r>
              <a:rPr lang="en-US" sz="2100" b="1" dirty="0" smtClean="0"/>
              <a:t>Myth </a:t>
            </a:r>
            <a:r>
              <a:rPr lang="ru-RU" sz="2100" b="1" dirty="0" smtClean="0"/>
              <a:t>1. </a:t>
            </a:r>
            <a:r>
              <a:rPr lang="en-US" sz="2100" b="1" dirty="0" smtClean="0"/>
              <a:t>Economic progress always requires more energy</a:t>
            </a:r>
            <a:endParaRPr lang="ru-RU" sz="2100" b="1" dirty="0" smtClean="0"/>
          </a:p>
          <a:p>
            <a:pPr marL="273050" indent="-273050">
              <a:buBlip>
                <a:blip r:embed="rId4"/>
              </a:buBlip>
            </a:pPr>
            <a:r>
              <a:rPr lang="en-US" sz="2100" b="1" dirty="0" smtClean="0"/>
              <a:t>Myth</a:t>
            </a:r>
            <a:r>
              <a:rPr lang="ru-RU" sz="2100" b="1" dirty="0" smtClean="0"/>
              <a:t> 2. </a:t>
            </a:r>
            <a:r>
              <a:rPr lang="en-US" sz="2100" b="1" dirty="0" smtClean="0"/>
              <a:t>Economic progress always requires more energy per capita</a:t>
            </a:r>
            <a:endParaRPr lang="ru-RU" sz="2100" b="1" dirty="0" smtClean="0"/>
          </a:p>
          <a:p>
            <a:pPr marL="273050" indent="-273050">
              <a:buBlip>
                <a:blip r:embed="rId4"/>
              </a:buBlip>
            </a:pPr>
            <a:r>
              <a:rPr lang="en-US" sz="2100" b="1" dirty="0" smtClean="0"/>
              <a:t>Myth</a:t>
            </a:r>
            <a:r>
              <a:rPr lang="ru-RU" sz="2100" b="1" dirty="0" smtClean="0"/>
              <a:t> 3. </a:t>
            </a:r>
            <a:r>
              <a:rPr lang="en-US" sz="2100" b="1" dirty="0" smtClean="0"/>
              <a:t>Oil is the major energy resource</a:t>
            </a:r>
            <a:endParaRPr lang="ru-RU" sz="2100" b="1" dirty="0" smtClean="0"/>
          </a:p>
          <a:p>
            <a:pPr marL="273050" indent="-273050">
              <a:buBlip>
                <a:blip r:embed="rId4"/>
              </a:buBlip>
            </a:pPr>
            <a:r>
              <a:rPr lang="en-US" sz="2100" b="1" dirty="0" smtClean="0"/>
              <a:t>Myth</a:t>
            </a:r>
            <a:r>
              <a:rPr lang="ru-RU" sz="2100" b="1" dirty="0" smtClean="0"/>
              <a:t> 4. </a:t>
            </a:r>
            <a:r>
              <a:rPr lang="en-US" sz="2100" b="1" dirty="0" smtClean="0"/>
              <a:t>Higher energy prices lead to a higher share of energy costs and loss of competitiveness</a:t>
            </a:r>
            <a:endParaRPr lang="ru-RU" sz="2100" b="1" dirty="0" smtClean="0"/>
          </a:p>
          <a:p>
            <a:pPr marL="273050" indent="-273050">
              <a:buBlip>
                <a:blip r:embed="rId4"/>
              </a:buBlip>
            </a:pPr>
            <a:r>
              <a:rPr lang="en-US" sz="2100" b="1" dirty="0" smtClean="0"/>
              <a:t>Myth</a:t>
            </a:r>
            <a:r>
              <a:rPr lang="ru-RU" sz="2100" b="1" dirty="0" smtClean="0"/>
              <a:t> 5. </a:t>
            </a:r>
            <a:r>
              <a:rPr lang="en-US" sz="2100" b="1" dirty="0" smtClean="0"/>
              <a:t>Carbon pricing slows down economic growth </a:t>
            </a:r>
            <a:endParaRPr lang="ru-RU" sz="2100" b="1" dirty="0" smtClean="0"/>
          </a:p>
          <a:p>
            <a:pPr marL="273050" indent="-273050">
              <a:buBlip>
                <a:blip r:embed="rId4"/>
              </a:buBlip>
            </a:pPr>
            <a:r>
              <a:rPr lang="en-US" sz="2100" b="1" dirty="0" smtClean="0"/>
              <a:t>Myth</a:t>
            </a:r>
            <a:r>
              <a:rPr lang="ru-RU" sz="2100" b="1" dirty="0" smtClean="0"/>
              <a:t> 6. </a:t>
            </a:r>
            <a:r>
              <a:rPr lang="en-US" sz="2100" b="1" dirty="0" smtClean="0"/>
              <a:t>REN resources are always more expensive, than those based on fossil fuel </a:t>
            </a:r>
            <a:r>
              <a:rPr lang="ru-RU" sz="2100" b="1" dirty="0" smtClean="0"/>
              <a:t> </a:t>
            </a:r>
          </a:p>
          <a:p>
            <a:pPr marL="273050" indent="-273050">
              <a:buBlip>
                <a:blip r:embed="rId4"/>
              </a:buBlip>
            </a:pPr>
            <a:r>
              <a:rPr lang="en-US" sz="2100" b="1" dirty="0" smtClean="0"/>
              <a:t>Myth</a:t>
            </a:r>
            <a:r>
              <a:rPr lang="ru-RU" sz="2100" b="1" dirty="0" smtClean="0"/>
              <a:t> 7. </a:t>
            </a:r>
            <a:r>
              <a:rPr lang="en-US" sz="2100" b="1" dirty="0" smtClean="0"/>
              <a:t>A 100% REN energy system cannot be created</a:t>
            </a:r>
            <a:endParaRPr lang="ru-RU" sz="2100" b="1" dirty="0" smtClean="0"/>
          </a:p>
          <a:p>
            <a:pPr marL="273050" indent="-273050">
              <a:buBlip>
                <a:blip r:embed="rId4"/>
              </a:buBlip>
            </a:pPr>
            <a:r>
              <a:rPr lang="en-US" sz="2100" b="1" dirty="0" smtClean="0"/>
              <a:t>Myth </a:t>
            </a:r>
            <a:r>
              <a:rPr lang="ru-RU" sz="2100" b="1" dirty="0" smtClean="0"/>
              <a:t>8. </a:t>
            </a:r>
            <a:r>
              <a:rPr lang="en-US" sz="2100" b="1" dirty="0" smtClean="0"/>
              <a:t>Oil and gas are the most attractive spheres for energy investments</a:t>
            </a:r>
            <a:r>
              <a:rPr lang="ru-RU" sz="2100" b="1" dirty="0" smtClean="0"/>
              <a:t> </a:t>
            </a:r>
          </a:p>
          <a:p>
            <a:pPr marL="273050" indent="-273050">
              <a:buBlip>
                <a:blip r:embed="rId4"/>
              </a:buBlip>
            </a:pPr>
            <a:r>
              <a:rPr lang="en-US" sz="2100" b="1" dirty="0" smtClean="0"/>
              <a:t>Myth</a:t>
            </a:r>
            <a:r>
              <a:rPr lang="ru-RU" sz="2100" b="1" dirty="0" smtClean="0"/>
              <a:t> 9. </a:t>
            </a:r>
            <a:r>
              <a:rPr lang="en-US" sz="2100" b="1" dirty="0" smtClean="0"/>
              <a:t>Past and present shape future</a:t>
            </a:r>
            <a:endParaRPr lang="ru-RU" sz="2100" b="1" dirty="0" smtClean="0"/>
          </a:p>
          <a:p>
            <a:pPr marL="273050" indent="-273050">
              <a:buBlip>
                <a:blip r:embed="rId4"/>
              </a:buBlip>
            </a:pPr>
            <a:r>
              <a:rPr lang="en-US" sz="2100" b="1" dirty="0" smtClean="0"/>
              <a:t>Myth</a:t>
            </a:r>
            <a:r>
              <a:rPr lang="ru-RU" sz="2100" b="1" dirty="0" smtClean="0"/>
              <a:t> 10. </a:t>
            </a:r>
            <a:r>
              <a:rPr lang="en-US" sz="2100" b="1" dirty="0" smtClean="0"/>
              <a:t>Global economy will always need Russia’s hydrocarbons </a:t>
            </a:r>
          </a:p>
          <a:p>
            <a:pPr marL="273050" indent="-273050"/>
            <a:endParaRPr lang="en-US" sz="2000" b="1" dirty="0" smtClean="0"/>
          </a:p>
          <a:p>
            <a:pPr marL="273050" indent="-273050"/>
            <a:r>
              <a:rPr lang="en-US" sz="3200" b="1" dirty="0" smtClean="0"/>
              <a:t>Just recently these 10 myths were oracles </a:t>
            </a:r>
            <a:r>
              <a:rPr lang="ru-RU" sz="3200" b="1" dirty="0" smtClean="0"/>
              <a:t> </a:t>
            </a:r>
          </a:p>
        </p:txBody>
      </p:sp>
      <p:sp>
        <p:nvSpPr>
          <p:cNvPr id="9" name="Rectangle 8"/>
          <p:cNvSpPr/>
          <p:nvPr/>
        </p:nvSpPr>
        <p:spPr>
          <a:xfrm>
            <a:off x="467544" y="1268760"/>
            <a:ext cx="8676456" cy="72008"/>
          </a:xfrm>
          <a:prstGeom prst="rect">
            <a:avLst/>
          </a:prstGeom>
          <a:gradFill flip="none" rotWithShape="1">
            <a:gsLst>
              <a:gs pos="0">
                <a:srgbClr val="FFF200"/>
              </a:gs>
              <a:gs pos="45000">
                <a:srgbClr val="FF7A00"/>
              </a:gs>
              <a:gs pos="70000">
                <a:srgbClr val="FF0300"/>
              </a:gs>
              <a:gs pos="100000">
                <a:srgbClr val="4D0808"/>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pic>
        <p:nvPicPr>
          <p:cNvPr id="3075" name="Picture 4"/>
          <p:cNvPicPr>
            <a:picLocks noChangeAspect="1" noChangeArrowheads="1"/>
          </p:cNvPicPr>
          <p:nvPr/>
        </p:nvPicPr>
        <p:blipFill>
          <a:blip r:embed="rId3" cstate="print"/>
          <a:srcRect/>
          <a:stretch>
            <a:fillRect/>
          </a:stretch>
        </p:blipFill>
        <p:spPr bwMode="auto">
          <a:xfrm>
            <a:off x="0" y="0"/>
            <a:ext cx="574675" cy="6858000"/>
          </a:xfrm>
          <a:prstGeom prst="rect">
            <a:avLst/>
          </a:prstGeom>
          <a:noFill/>
          <a:ln w="9525">
            <a:noFill/>
            <a:miter lim="800000"/>
            <a:headEnd/>
            <a:tailEnd/>
          </a:ln>
        </p:spPr>
      </p:pic>
      <p:pic>
        <p:nvPicPr>
          <p:cNvPr id="3076" name="Рисунок 4"/>
          <p:cNvPicPr>
            <a:picLocks noGrp="1" noChangeAspect="1" noChangeArrowheads="1"/>
          </p:cNvPicPr>
          <p:nvPr>
            <p:ph type="body" idx="1"/>
          </p:nvPr>
        </p:nvPicPr>
        <p:blipFill>
          <a:blip r:embed="rId4" cstate="print"/>
          <a:srcRect/>
          <a:stretch>
            <a:fillRect/>
          </a:stretch>
        </p:blipFill>
        <p:spPr>
          <a:xfrm flipV="1">
            <a:off x="0" y="6300788"/>
            <a:ext cx="635000" cy="557212"/>
          </a:xfrm>
          <a:solidFill>
            <a:srgbClr val="FFFF00">
              <a:alpha val="50195"/>
            </a:srgbClr>
          </a:solidFill>
        </p:spPr>
      </p:pic>
      <p:sp>
        <p:nvSpPr>
          <p:cNvPr id="3077" name="Rectangle 13"/>
          <p:cNvSpPr>
            <a:spLocks noChangeArrowheads="1"/>
          </p:cNvSpPr>
          <p:nvPr/>
        </p:nvSpPr>
        <p:spPr bwMode="auto">
          <a:xfrm>
            <a:off x="0" y="1535113"/>
            <a:ext cx="9144000" cy="0"/>
          </a:xfrm>
          <a:prstGeom prst="rect">
            <a:avLst/>
          </a:prstGeom>
          <a:noFill/>
          <a:ln w="12700" cap="sq">
            <a:noFill/>
            <a:miter lim="800000"/>
            <a:headEnd type="none" w="sm" len="sm"/>
            <a:tailEnd type="none" w="sm" len="sm"/>
          </a:ln>
        </p:spPr>
        <p:txBody>
          <a:bodyPr wrap="none" anchor="ctr">
            <a:spAutoFit/>
          </a:bodyPr>
          <a:lstStyle/>
          <a:p>
            <a:endParaRPr lang="en-US"/>
          </a:p>
        </p:txBody>
      </p:sp>
      <p:sp>
        <p:nvSpPr>
          <p:cNvPr id="3078" name="Rectangle 14"/>
          <p:cNvSpPr>
            <a:spLocks noChangeArrowheads="1"/>
          </p:cNvSpPr>
          <p:nvPr/>
        </p:nvSpPr>
        <p:spPr bwMode="auto">
          <a:xfrm>
            <a:off x="0" y="1535113"/>
            <a:ext cx="9144000" cy="0"/>
          </a:xfrm>
          <a:prstGeom prst="rect">
            <a:avLst/>
          </a:prstGeom>
          <a:noFill/>
          <a:ln w="12700" cap="sq">
            <a:noFill/>
            <a:miter lim="800000"/>
            <a:headEnd type="none" w="sm" len="sm"/>
            <a:tailEnd type="none" w="sm" len="sm"/>
          </a:ln>
        </p:spPr>
        <p:txBody>
          <a:bodyPr wrap="none" anchor="ctr">
            <a:spAutoFit/>
          </a:bodyPr>
          <a:lstStyle/>
          <a:p>
            <a:endParaRPr lang="en-US"/>
          </a:p>
        </p:txBody>
      </p:sp>
      <p:sp>
        <p:nvSpPr>
          <p:cNvPr id="10" name="Rectangle 9"/>
          <p:cNvSpPr/>
          <p:nvPr/>
        </p:nvSpPr>
        <p:spPr>
          <a:xfrm>
            <a:off x="611560" y="4697409"/>
            <a:ext cx="4824536" cy="2160591"/>
          </a:xfrm>
          <a:prstGeom prst="rect">
            <a:avLst/>
          </a:prstGeom>
        </p:spPr>
        <p:txBody>
          <a:bodyPr wrap="square">
            <a:spAutoFit/>
          </a:bodyPr>
          <a:lstStyle/>
          <a:p>
            <a:pPr>
              <a:lnSpc>
                <a:spcPct val="80000"/>
              </a:lnSpc>
            </a:pPr>
            <a:r>
              <a:rPr lang="en-US" sz="3200" dirty="0" smtClean="0">
                <a:solidFill>
                  <a:srgbClr val="FFFF00"/>
                </a:solidFill>
                <a:latin typeface="Impact" pitchFamily="34" charset="0"/>
              </a:rPr>
              <a:t>Thank you!</a:t>
            </a:r>
            <a:endParaRPr lang="ru-RU" sz="3200" dirty="0" smtClean="0">
              <a:solidFill>
                <a:srgbClr val="FFFF00"/>
              </a:solidFill>
              <a:latin typeface="Impact" pitchFamily="34" charset="0"/>
            </a:endParaRPr>
          </a:p>
          <a:p>
            <a:pPr>
              <a:lnSpc>
                <a:spcPct val="80000"/>
              </a:lnSpc>
            </a:pPr>
            <a:r>
              <a:rPr lang="en-US" dirty="0" smtClean="0">
                <a:solidFill>
                  <a:srgbClr val="FFFF00"/>
                </a:solidFill>
                <a:latin typeface="Impact" pitchFamily="34" charset="0"/>
              </a:rPr>
              <a:t>Center for Energy Efficiency </a:t>
            </a:r>
            <a:r>
              <a:rPr lang="ru-RU" dirty="0" smtClean="0">
                <a:solidFill>
                  <a:srgbClr val="FFFF00"/>
                </a:solidFill>
                <a:latin typeface="Impact" pitchFamily="34" charset="0"/>
              </a:rPr>
              <a:t> </a:t>
            </a:r>
            <a:r>
              <a:rPr lang="en-US" dirty="0" smtClean="0">
                <a:solidFill>
                  <a:srgbClr val="FFFF00"/>
                </a:solidFill>
                <a:latin typeface="Impact" pitchFamily="34" charset="0"/>
              </a:rPr>
              <a:t>–  XXI</a:t>
            </a:r>
            <a:r>
              <a:rPr lang="ru-RU" dirty="0" smtClean="0">
                <a:solidFill>
                  <a:srgbClr val="FFFF00"/>
                </a:solidFill>
                <a:latin typeface="Impact" pitchFamily="34" charset="0"/>
              </a:rPr>
              <a:t> </a:t>
            </a:r>
            <a:br>
              <a:rPr lang="ru-RU" dirty="0" smtClean="0">
                <a:solidFill>
                  <a:srgbClr val="FFFF00"/>
                </a:solidFill>
                <a:latin typeface="Impact" pitchFamily="34" charset="0"/>
              </a:rPr>
            </a:br>
            <a:r>
              <a:rPr lang="ru-RU" dirty="0" smtClean="0">
                <a:solidFill>
                  <a:schemeClr val="accent2"/>
                </a:solidFill>
                <a:latin typeface="Impact" pitchFamily="34" charset="0"/>
              </a:rPr>
              <a:t/>
            </a:r>
            <a:br>
              <a:rPr lang="ru-RU" dirty="0" smtClean="0">
                <a:solidFill>
                  <a:schemeClr val="accent2"/>
                </a:solidFill>
                <a:latin typeface="Impact" pitchFamily="34" charset="0"/>
              </a:rPr>
            </a:br>
            <a:r>
              <a:rPr lang="ru-RU" dirty="0" smtClean="0">
                <a:solidFill>
                  <a:srgbClr val="FFFF00"/>
                </a:solidFill>
                <a:latin typeface="Impact" pitchFamily="34" charset="0"/>
              </a:rPr>
              <a:t> </a:t>
            </a:r>
            <a:r>
              <a:rPr lang="en-US" dirty="0" smtClean="0">
                <a:solidFill>
                  <a:srgbClr val="FFFF00"/>
                </a:solidFill>
                <a:latin typeface="Impact" pitchFamily="34" charset="0"/>
              </a:rPr>
              <a:t>We give our energy to save yours</a:t>
            </a:r>
            <a:r>
              <a:rPr lang="ru-RU" dirty="0" smtClean="0">
                <a:solidFill>
                  <a:srgbClr val="FFFF00"/>
                </a:solidFill>
                <a:latin typeface="Impact" pitchFamily="34" charset="0"/>
              </a:rPr>
              <a:t>!</a:t>
            </a:r>
            <a:r>
              <a:rPr lang="en-US" dirty="0" smtClean="0">
                <a:solidFill>
                  <a:schemeClr val="accent2"/>
                </a:solidFill>
                <a:latin typeface="Impact" pitchFamily="34" charset="0"/>
              </a:rPr>
              <a:t/>
            </a:r>
            <a:br>
              <a:rPr lang="en-US" dirty="0" smtClean="0">
                <a:solidFill>
                  <a:schemeClr val="accent2"/>
                </a:solidFill>
                <a:latin typeface="Impact" pitchFamily="34" charset="0"/>
              </a:rPr>
            </a:br>
            <a:r>
              <a:rPr lang="en-US" dirty="0" smtClean="0">
                <a:latin typeface="Impact" pitchFamily="34" charset="0"/>
              </a:rPr>
              <a:t/>
            </a:r>
            <a:br>
              <a:rPr lang="en-US" dirty="0" smtClean="0">
                <a:latin typeface="Impact" pitchFamily="34" charset="0"/>
              </a:rPr>
            </a:br>
            <a:r>
              <a:rPr lang="ru-RU" b="1" dirty="0" smtClean="0">
                <a:solidFill>
                  <a:srgbClr val="FFFF00"/>
                </a:solidFill>
              </a:rPr>
              <a:t>         </a:t>
            </a:r>
            <a:r>
              <a:rPr lang="en-US" b="1" dirty="0" smtClean="0">
                <a:solidFill>
                  <a:srgbClr val="FFFF00"/>
                </a:solidFill>
                <a:hlinkClick r:id="rId5"/>
              </a:rPr>
              <a:t>www.cenef.ru</a:t>
            </a:r>
            <a:r>
              <a:rPr lang="en-US" b="1" dirty="0" smtClean="0">
                <a:solidFill>
                  <a:srgbClr val="FFFF00"/>
                </a:solidFill>
              </a:rPr>
              <a:t>     </a:t>
            </a:r>
            <a:r>
              <a:rPr lang="ru-RU" b="1" dirty="0" smtClean="0">
                <a:solidFill>
                  <a:srgbClr val="FFFF00"/>
                </a:solidFill>
              </a:rPr>
              <a:t>(499) </a:t>
            </a:r>
            <a:r>
              <a:rPr lang="en-US" b="1" dirty="0" smtClean="0">
                <a:solidFill>
                  <a:srgbClr val="FFFF00"/>
                </a:solidFill>
              </a:rPr>
              <a:t>120-9209</a:t>
            </a:r>
            <a:r>
              <a:rPr lang="ru-RU" b="1" dirty="0" smtClean="0"/>
              <a:t/>
            </a:r>
            <a:br>
              <a:rPr lang="ru-RU" b="1" dirty="0" smtClean="0"/>
            </a:br>
            <a:r>
              <a:rPr lang="ru-RU" dirty="0" smtClean="0">
                <a:latin typeface="Impact" pitchFamily="34" charset="0"/>
              </a:rPr>
              <a:t/>
            </a:r>
            <a:br>
              <a:rPr lang="ru-RU" dirty="0" smtClean="0">
                <a:latin typeface="Impact" pitchFamily="34" charset="0"/>
              </a:rPr>
            </a:br>
            <a:r>
              <a:rPr lang="ru-RU" dirty="0" smtClean="0">
                <a:solidFill>
                  <a:srgbClr val="FFFF00"/>
                </a:solidFill>
                <a:latin typeface="Impact" pitchFamily="34" charset="0"/>
              </a:rPr>
              <a:t>                      </a:t>
            </a:r>
            <a:r>
              <a:rPr lang="en-US" dirty="0" smtClean="0">
                <a:solidFill>
                  <a:srgbClr val="FFFF00"/>
                </a:solidFill>
                <a:latin typeface="Impact" pitchFamily="34" charset="0"/>
              </a:rPr>
              <a:t>Moscow</a:t>
            </a:r>
            <a:r>
              <a:rPr lang="ru-RU" dirty="0" smtClean="0">
                <a:solidFill>
                  <a:srgbClr val="FFFF00"/>
                </a:solidFill>
                <a:latin typeface="Impact" pitchFamily="34" charset="0"/>
              </a:rPr>
              <a:t>, </a:t>
            </a:r>
            <a:r>
              <a:rPr lang="en-US" dirty="0" smtClean="0">
                <a:solidFill>
                  <a:srgbClr val="FFFF00"/>
                </a:solidFill>
                <a:latin typeface="Impact" pitchFamily="34" charset="0"/>
              </a:rPr>
              <a:t>10</a:t>
            </a:r>
            <a:r>
              <a:rPr lang="ru-RU" dirty="0" smtClean="0">
                <a:solidFill>
                  <a:srgbClr val="FFFF00"/>
                </a:solidFill>
                <a:latin typeface="Impact" pitchFamily="34" charset="0"/>
              </a:rPr>
              <a:t>.</a:t>
            </a:r>
            <a:r>
              <a:rPr lang="en-US" dirty="0" smtClean="0">
                <a:solidFill>
                  <a:srgbClr val="FFFF00"/>
                </a:solidFill>
                <a:latin typeface="Impact" pitchFamily="34" charset="0"/>
              </a:rPr>
              <a:t>11.</a:t>
            </a:r>
            <a:r>
              <a:rPr lang="ru-RU" dirty="0" smtClean="0">
                <a:solidFill>
                  <a:srgbClr val="FFFF00"/>
                </a:solidFill>
                <a:latin typeface="Impact" pitchFamily="34" charset="0"/>
              </a:rPr>
              <a:t>2017 </a:t>
            </a:r>
            <a:endParaRPr lang="ru-RU" sz="1000" dirty="0" smtClean="0">
              <a:latin typeface="Impact" pitchFamily="34" charset="0"/>
            </a:endParaRPr>
          </a:p>
          <a:p>
            <a:pPr>
              <a:lnSpc>
                <a:spcPct val="80000"/>
              </a:lnSpc>
            </a:pPr>
            <a:r>
              <a:rPr lang="ru-RU" sz="1000" dirty="0" smtClean="0">
                <a:solidFill>
                  <a:schemeClr val="accent2"/>
                </a:solidFill>
                <a:latin typeface="Impact" pitchFamily="34" charset="0"/>
              </a:rPr>
              <a:t>                       </a:t>
            </a:r>
            <a:endParaRPr lang="en-US" dirty="0"/>
          </a:p>
        </p:txBody>
      </p:sp>
      <p:sp>
        <p:nvSpPr>
          <p:cNvPr id="9" name="Slide Number Placeholder 8"/>
          <p:cNvSpPr>
            <a:spLocks noGrp="1"/>
          </p:cNvSpPr>
          <p:nvPr>
            <p:ph type="sldNum" sz="quarter" idx="12"/>
          </p:nvPr>
        </p:nvSpPr>
        <p:spPr/>
        <p:txBody>
          <a:bodyPr/>
          <a:lstStyle/>
          <a:p>
            <a:fld id="{8FD0C6CC-E368-4C3B-AF8C-23164746A888}" type="slidenum">
              <a:rPr lang="en-US" smtClean="0"/>
              <a:pPr/>
              <a:t>17</a:t>
            </a:fld>
            <a:endParaRPr lang="en-US"/>
          </a:p>
        </p:txBody>
      </p:sp>
      <p:sp>
        <p:nvSpPr>
          <p:cNvPr id="11" name="Rectangle 10"/>
          <p:cNvSpPr/>
          <p:nvPr/>
        </p:nvSpPr>
        <p:spPr>
          <a:xfrm>
            <a:off x="2195736" y="260648"/>
            <a:ext cx="6696744" cy="4228850"/>
          </a:xfrm>
          <a:prstGeom prst="rect">
            <a:avLst/>
          </a:prstGeom>
        </p:spPr>
        <p:txBody>
          <a:bodyPr wrap="square">
            <a:spAutoFit/>
          </a:bodyPr>
          <a:lstStyle/>
          <a:p>
            <a:pPr algn="r">
              <a:lnSpc>
                <a:spcPct val="80000"/>
              </a:lnSpc>
            </a:pPr>
            <a:r>
              <a:rPr lang="en-US" sz="4800" dirty="0" smtClean="0">
                <a:solidFill>
                  <a:srgbClr val="FFFF00"/>
                </a:solidFill>
                <a:latin typeface="Impact" pitchFamily="34" charset="0"/>
              </a:rPr>
              <a:t>Future is not where it used to be!</a:t>
            </a:r>
            <a:endParaRPr lang="ru-RU" sz="4800" dirty="0" smtClean="0">
              <a:solidFill>
                <a:srgbClr val="FFFF00"/>
              </a:solidFill>
              <a:latin typeface="Impact" pitchFamily="34" charset="0"/>
            </a:endParaRPr>
          </a:p>
          <a:p>
            <a:pPr algn="r">
              <a:lnSpc>
                <a:spcPct val="80000"/>
              </a:lnSpc>
            </a:pPr>
            <a:endParaRPr lang="en-US" sz="4800" dirty="0" smtClean="0">
              <a:solidFill>
                <a:srgbClr val="FFFF00"/>
              </a:solidFill>
              <a:latin typeface="Impact" pitchFamily="34" charset="0"/>
            </a:endParaRPr>
          </a:p>
          <a:p>
            <a:pPr algn="r">
              <a:lnSpc>
                <a:spcPct val="80000"/>
              </a:lnSpc>
            </a:pPr>
            <a:r>
              <a:rPr lang="en-US" sz="4800" dirty="0" smtClean="0">
                <a:solidFill>
                  <a:srgbClr val="FFFF00"/>
                </a:solidFill>
                <a:latin typeface="Impact" pitchFamily="34" charset="0"/>
              </a:rPr>
              <a:t>Those who only focus on roots (the past) may miss flowering- (present) and fruits (future)</a:t>
            </a:r>
            <a:endParaRPr lang="ru-RU" sz="4800" dirty="0" smtClean="0">
              <a:solidFill>
                <a:srgbClr val="FFFF00"/>
              </a:solidFill>
              <a:latin typeface="Impact"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22117</TotalTime>
  <Words>1610</Words>
  <Application>Microsoft Office PowerPoint</Application>
  <PresentationFormat>On-screen Show (4:3)</PresentationFormat>
  <Paragraphs>139</Paragraphs>
  <Slides>17</Slides>
  <Notes>1</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Center for Energy Efficiency  – XXI    We give our energy to save yours!           www.cenef.ru     (499) 120-9209                        Moscow, 10.11.2017 </vt:lpstr>
      <vt:lpstr>The road to the future is paved with the ruins of projections!</vt:lpstr>
      <vt:lpstr>“Global energy: Lessons of the future”.  25 years from publication (1992)</vt:lpstr>
      <vt:lpstr>“Global energy: Lessons of the future”.  25 years from publication (1992)</vt:lpstr>
      <vt:lpstr>“Global energy: Lessons of the future”.  25 years from publication (1992)</vt:lpstr>
      <vt:lpstr>There is a certain order in the very wide ‘spaghetti’ of energy projections . The set of projections can be structured  </vt:lpstr>
      <vt:lpstr>Russian recent experience in projections structuring  “Costs and Benefits of Low-Carbon Economy and Society Transformation in Russia. 2050 Perspective”. I. Bashmakov Editor</vt:lpstr>
      <vt:lpstr>IPCC experience in using structured projections. IPCC. WGIII. 5AR.  </vt:lpstr>
      <vt:lpstr>How ‘small’ at a small scale becomes ‘large’ at a larger scale. Energy efficiency has become the major resource to provide energy services </vt:lpstr>
      <vt:lpstr>New history. REN development has swept away any and all projections and forced to liberate minds for new – and much higher – ones.  ‘Green’ dreams are becoming reality and fuel suppliers’ nightmare</vt:lpstr>
      <vt:lpstr>Triangle:   economic growth – energy prices – energy efficiency </vt:lpstr>
      <vt:lpstr>Countries with higher average energy prices have proportionally higher energy productivity or lower energy intensity</vt:lpstr>
      <vt:lpstr>Models very seldom reflect energy costs and ECS, or account for the ‘wing’ function, asymmetric energy price elasticities, and ‘EG-EE-EP Triangle’ effects.  In the end, rates of EE progress set the “limits of growth”   </vt:lpstr>
      <vt:lpstr>Low-carbon ‘vice’ and withdrawal of oil and gas rent.   Oil and gas revenues: big on small scale, but smaller on a bigger scale</vt:lpstr>
      <vt:lpstr>Past and present set future. Or don’t they?</vt:lpstr>
      <vt:lpstr>10 myths (former oracles) , which do not allow for the development of an adequate ‘vision of the future’ and development strategy.   Small on a small scale, but big on a big scale</vt:lpstr>
      <vt:lpstr>Slide 17</vt:lpstr>
    </vt:vector>
  </TitlesOfParts>
  <Company>CENEF</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Центр по эффективному использованию энергии (ЦЭНЭФ)    Более 20 лет мы тратим свою энергию, чтобы экономить вашу!           www.cenef.ru     (499) 120-92-09                         Москва, 2015</dc:title>
  <dc:creator>Igor A. Bashmakov</dc:creator>
  <cp:lastModifiedBy>Igor A. Bashmakov</cp:lastModifiedBy>
  <cp:revision>241</cp:revision>
  <dcterms:created xsi:type="dcterms:W3CDTF">2015-10-02T06:54:43Z</dcterms:created>
  <dcterms:modified xsi:type="dcterms:W3CDTF">2017-11-09T11:49:45Z</dcterms:modified>
</cp:coreProperties>
</file>