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2"/>
  </p:notesMasterIdLst>
  <p:sldIdLst>
    <p:sldId id="269" r:id="rId2"/>
    <p:sldId id="407" r:id="rId3"/>
    <p:sldId id="402" r:id="rId4"/>
    <p:sldId id="415" r:id="rId5"/>
    <p:sldId id="412" r:id="rId6"/>
    <p:sldId id="416" r:id="rId7"/>
    <p:sldId id="418" r:id="rId8"/>
    <p:sldId id="421" r:id="rId9"/>
    <p:sldId id="420" r:id="rId10"/>
    <p:sldId id="433" r:id="rId11"/>
    <p:sldId id="434" r:id="rId12"/>
    <p:sldId id="435" r:id="rId13"/>
    <p:sldId id="425" r:id="rId14"/>
    <p:sldId id="426" r:id="rId15"/>
    <p:sldId id="427" r:id="rId16"/>
    <p:sldId id="429" r:id="rId17"/>
    <p:sldId id="417" r:id="rId18"/>
    <p:sldId id="430" r:id="rId19"/>
    <p:sldId id="432" r:id="rId20"/>
    <p:sldId id="436" r:id="rId21"/>
    <p:sldId id="437" r:id="rId22"/>
    <p:sldId id="380" r:id="rId23"/>
    <p:sldId id="372" r:id="rId24"/>
    <p:sldId id="373" r:id="rId25"/>
    <p:sldId id="438" r:id="rId26"/>
    <p:sldId id="401" r:id="rId27"/>
    <p:sldId id="404" r:id="rId28"/>
    <p:sldId id="390" r:id="rId29"/>
    <p:sldId id="392" r:id="rId30"/>
    <p:sldId id="25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1" autoAdjust="0"/>
  </p:normalViewPr>
  <p:slideViewPr>
    <p:cSldViewPr>
      <p:cViewPr varScale="1">
        <p:scale>
          <a:sx n="64" d="100"/>
          <a:sy n="64" d="100"/>
        </p:scale>
        <p:origin x="-605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1848" y="-8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76;&#1072;&#1085;&#1085;&#1099;&#1077;%20&#1082;%20&#1088;&#1080;&#1089;&#1091;&#1085;&#1082;&#1091;%202%20&#1088;&#1077;&#1079;&#1102;&#1084;&#107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76;&#1072;&#1085;&#1085;&#1099;&#1077;%20&#1082;%20&#1088;&#1080;&#1089;&#1091;&#1085;&#1082;&#1091;%202%20&#1088;&#1077;&#1079;&#1102;&#1084;&#107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76;&#1072;&#1085;&#1085;&#1099;&#1077;%20&#1082;%20&#1088;&#1080;&#1089;&#1091;&#1085;&#1082;&#1091;%202%20&#1088;&#1077;&#1079;&#1102;&#1084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9163351962284167"/>
          <c:y val="4.5263866959871994E-2"/>
          <c:w val="0.76150800836741683"/>
          <c:h val="0.66585610756017022"/>
        </c:manualLayout>
      </c:layout>
      <c:lineChart>
        <c:grouping val="standard"/>
        <c:ser>
          <c:idx val="0"/>
          <c:order val="0"/>
          <c:tx>
            <c:v>Образование отходов производства и потребления</c:v>
          </c:tx>
          <c:spPr>
            <a:ln w="28575" cap="rnd">
              <a:solidFill>
                <a:srgbClr val="8D6D49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базовый!$R$55:$R$100</c:f>
              <c:numCache>
                <c:formatCode>0</c:formatCode>
                <c:ptCount val="46"/>
                <c:pt idx="0">
                  <c:v>2920.8</c:v>
                </c:pt>
                <c:pt idx="1">
                  <c:v>3318.9</c:v>
                </c:pt>
                <c:pt idx="2">
                  <c:v>3195.7000000000003</c:v>
                </c:pt>
                <c:pt idx="3">
                  <c:v>3838.6999999999994</c:v>
                </c:pt>
                <c:pt idx="4">
                  <c:v>3490.7000000000003</c:v>
                </c:pt>
                <c:pt idx="5">
                  <c:v>3719.7</c:v>
                </c:pt>
                <c:pt idx="6">
                  <c:v>4266.8</c:v>
                </c:pt>
                <c:pt idx="7">
                  <c:v>4991.5000000000009</c:v>
                </c:pt>
                <c:pt idx="8">
                  <c:v>5039.7000000000007</c:v>
                </c:pt>
                <c:pt idx="9">
                  <c:v>5142.8000000000011</c:v>
                </c:pt>
                <c:pt idx="10">
                  <c:v>5028.2999999999993</c:v>
                </c:pt>
                <c:pt idx="11">
                  <c:v>5127.9194302368687</c:v>
                </c:pt>
                <c:pt idx="12">
                  <c:v>5114.2044666824404</c:v>
                </c:pt>
                <c:pt idx="13">
                  <c:v>5155.861568122984</c:v>
                </c:pt>
                <c:pt idx="14">
                  <c:v>5185.0724032163225</c:v>
                </c:pt>
                <c:pt idx="15">
                  <c:v>5202.2136184805904</c:v>
                </c:pt>
                <c:pt idx="16">
                  <c:v>5215.9497557711375</c:v>
                </c:pt>
                <c:pt idx="17">
                  <c:v>5229.0812569138652</c:v>
                </c:pt>
                <c:pt idx="18">
                  <c:v>5242.7286638397854</c:v>
                </c:pt>
                <c:pt idx="19">
                  <c:v>5255.5341782891328</c:v>
                </c:pt>
                <c:pt idx="20">
                  <c:v>5268.5549256832692</c:v>
                </c:pt>
                <c:pt idx="21">
                  <c:v>5282.1756684913917</c:v>
                </c:pt>
                <c:pt idx="22">
                  <c:v>5300.0464911638965</c:v>
                </c:pt>
                <c:pt idx="23">
                  <c:v>5318.831245514325</c:v>
                </c:pt>
                <c:pt idx="24">
                  <c:v>5339.7072685516168</c:v>
                </c:pt>
                <c:pt idx="25">
                  <c:v>5362.658281542972</c:v>
                </c:pt>
                <c:pt idx="26">
                  <c:v>5387.4967707754104</c:v>
                </c:pt>
                <c:pt idx="27">
                  <c:v>5412.7646313128334</c:v>
                </c:pt>
                <c:pt idx="28">
                  <c:v>5438.2583528031519</c:v>
                </c:pt>
                <c:pt idx="29">
                  <c:v>5462.4194512201975</c:v>
                </c:pt>
                <c:pt idx="30">
                  <c:v>5486.8479092610742</c:v>
                </c:pt>
                <c:pt idx="31">
                  <c:v>5503.6312936722716</c:v>
                </c:pt>
                <c:pt idx="32">
                  <c:v>5520.6140971959221</c:v>
                </c:pt>
                <c:pt idx="33">
                  <c:v>5537.6069267489593</c:v>
                </c:pt>
                <c:pt idx="34">
                  <c:v>5554.5169882950204</c:v>
                </c:pt>
                <c:pt idx="35">
                  <c:v>5571.4155019428235</c:v>
                </c:pt>
                <c:pt idx="36">
                  <c:v>5588.3903805862628</c:v>
                </c:pt>
                <c:pt idx="37">
                  <c:v>5605.3880858243565</c:v>
                </c:pt>
                <c:pt idx="38">
                  <c:v>5622.4790876931465</c:v>
                </c:pt>
                <c:pt idx="39">
                  <c:v>5639.5389302228905</c:v>
                </c:pt>
                <c:pt idx="40">
                  <c:v>5656.5956844243483</c:v>
                </c:pt>
                <c:pt idx="41">
                  <c:v>5673.6511312459634</c:v>
                </c:pt>
                <c:pt idx="42">
                  <c:v>5690.2171742034734</c:v>
                </c:pt>
                <c:pt idx="43">
                  <c:v>5707.2668047551233</c:v>
                </c:pt>
                <c:pt idx="44">
                  <c:v>5724.3125375627833</c:v>
                </c:pt>
                <c:pt idx="45">
                  <c:v>5741.2993568334605</c:v>
                </c:pt>
              </c:numCache>
            </c:numRef>
          </c:val>
        </c:ser>
        <c:ser>
          <c:idx val="1"/>
          <c:order val="1"/>
          <c:tx>
            <c:v>Образование отходов</c:v>
          </c:tx>
          <c:spPr>
            <a:ln w="28575" cap="rnd">
              <a:solidFill>
                <a:srgbClr val="8D6D49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зеленый!$R$55:$R$100</c:f>
              <c:numCache>
                <c:formatCode>0</c:formatCode>
                <c:ptCount val="46"/>
                <c:pt idx="0">
                  <c:v>2920.8</c:v>
                </c:pt>
                <c:pt idx="1">
                  <c:v>3318.9</c:v>
                </c:pt>
                <c:pt idx="2">
                  <c:v>3195.7000000000003</c:v>
                </c:pt>
                <c:pt idx="3">
                  <c:v>3838.6999999999994</c:v>
                </c:pt>
                <c:pt idx="4">
                  <c:v>3490.7000000000003</c:v>
                </c:pt>
                <c:pt idx="5">
                  <c:v>3719.7</c:v>
                </c:pt>
                <c:pt idx="6">
                  <c:v>4266.8</c:v>
                </c:pt>
                <c:pt idx="7">
                  <c:v>4991.5000000000009</c:v>
                </c:pt>
                <c:pt idx="8">
                  <c:v>5039.7000000000007</c:v>
                </c:pt>
                <c:pt idx="9">
                  <c:v>5142.8000000000011</c:v>
                </c:pt>
                <c:pt idx="10">
                  <c:v>5028.2999999999993</c:v>
                </c:pt>
                <c:pt idx="11">
                  <c:v>5084.8860876605704</c:v>
                </c:pt>
                <c:pt idx="12">
                  <c:v>4987.7421206884228</c:v>
                </c:pt>
                <c:pt idx="13">
                  <c:v>4903.9018964935549</c:v>
                </c:pt>
                <c:pt idx="14">
                  <c:v>4826.8532773778124</c:v>
                </c:pt>
                <c:pt idx="15">
                  <c:v>4750.0943672541225</c:v>
                </c:pt>
                <c:pt idx="16">
                  <c:v>4669.6964048593054</c:v>
                </c:pt>
                <c:pt idx="17">
                  <c:v>4591.8474918867714</c:v>
                </c:pt>
                <c:pt idx="18">
                  <c:v>4523.2456353200705</c:v>
                </c:pt>
                <c:pt idx="19">
                  <c:v>4398.1627150562854</c:v>
                </c:pt>
                <c:pt idx="20">
                  <c:v>4318.6397272945615</c:v>
                </c:pt>
                <c:pt idx="21">
                  <c:v>4242.4822134922224</c:v>
                </c:pt>
                <c:pt idx="22">
                  <c:v>4167.2997830076893</c:v>
                </c:pt>
                <c:pt idx="23">
                  <c:v>4092.8597245561232</c:v>
                </c:pt>
                <c:pt idx="24">
                  <c:v>4014.883476754082</c:v>
                </c:pt>
                <c:pt idx="25">
                  <c:v>3932.8452609300416</c:v>
                </c:pt>
                <c:pt idx="26">
                  <c:v>3856.1116373202472</c:v>
                </c:pt>
                <c:pt idx="27">
                  <c:v>3778.5313334499074</c:v>
                </c:pt>
                <c:pt idx="28">
                  <c:v>3701.5678424979897</c:v>
                </c:pt>
                <c:pt idx="29">
                  <c:v>3625.2782087391138</c:v>
                </c:pt>
                <c:pt idx="30">
                  <c:v>3548.1287788062405</c:v>
                </c:pt>
                <c:pt idx="31">
                  <c:v>3475.6762444211458</c:v>
                </c:pt>
                <c:pt idx="32">
                  <c:v>3403.7887068378514</c:v>
                </c:pt>
                <c:pt idx="33">
                  <c:v>3332.2258633893189</c:v>
                </c:pt>
                <c:pt idx="34">
                  <c:v>3260.9288924461407</c:v>
                </c:pt>
                <c:pt idx="35">
                  <c:v>3190.0279826674141</c:v>
                </c:pt>
                <c:pt idx="36">
                  <c:v>3119.6167316582992</c:v>
                </c:pt>
                <c:pt idx="37">
                  <c:v>3049.7524779283058</c:v>
                </c:pt>
                <c:pt idx="38">
                  <c:v>2980.3018930449962</c:v>
                </c:pt>
                <c:pt idx="39">
                  <c:v>2911.2159599701972</c:v>
                </c:pt>
                <c:pt idx="40">
                  <c:v>2842.4923254295913</c:v>
                </c:pt>
                <c:pt idx="41">
                  <c:v>2774.7244841625279</c:v>
                </c:pt>
                <c:pt idx="42">
                  <c:v>2707.28434073163</c:v>
                </c:pt>
                <c:pt idx="43">
                  <c:v>2640.4874150388514</c:v>
                </c:pt>
                <c:pt idx="44">
                  <c:v>2574.0481605919767</c:v>
                </c:pt>
                <c:pt idx="45">
                  <c:v>2507.9903409976246</c:v>
                </c:pt>
              </c:numCache>
            </c:numRef>
          </c:val>
        </c:ser>
        <c:marker val="1"/>
        <c:axId val="102313984"/>
        <c:axId val="102315520"/>
      </c:lineChart>
      <c:catAx>
        <c:axId val="10231398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15520"/>
        <c:crosses val="autoZero"/>
        <c:auto val="1"/>
        <c:lblAlgn val="ctr"/>
        <c:lblOffset val="100"/>
        <c:tickLblSkip val="5"/>
        <c:tickMarkSkip val="5"/>
      </c:catAx>
      <c:valAx>
        <c:axId val="1023155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 тонн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1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5.8316792325933509E-2"/>
          <c:y val="0.8318030992626555"/>
          <c:w val="0.9"/>
          <c:h val="0.1435075187592322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9388068190322238"/>
          <c:y val="5.8678434916110994E-2"/>
          <c:w val="0.77486916218899882"/>
          <c:h val="0.665937531558638"/>
        </c:manualLayout>
      </c:layout>
      <c:lineChart>
        <c:grouping val="standard"/>
        <c:ser>
          <c:idx val="2"/>
          <c:order val="0"/>
          <c:tx>
            <c:v>Выбросы от стационарных источников</c:v>
          </c:tx>
          <c:spPr>
            <a:ln w="28575" cap="rnd">
              <a:solidFill>
                <a:srgbClr val="339966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базовый!$R$7:$R$52</c:f>
              <c:numCache>
                <c:formatCode>0</c:formatCode>
                <c:ptCount val="46"/>
                <c:pt idx="0">
                  <c:v>19404.899999999896</c:v>
                </c:pt>
                <c:pt idx="1">
                  <c:v>19644.8</c:v>
                </c:pt>
                <c:pt idx="2">
                  <c:v>19804.499999999996</c:v>
                </c:pt>
                <c:pt idx="3">
                  <c:v>19303.000000000004</c:v>
                </c:pt>
                <c:pt idx="4">
                  <c:v>18363.500000000004</c:v>
                </c:pt>
                <c:pt idx="5">
                  <c:v>18434.900000000001</c:v>
                </c:pt>
                <c:pt idx="6">
                  <c:v>18570.400000000001</c:v>
                </c:pt>
                <c:pt idx="7">
                  <c:v>19029.000000000004</c:v>
                </c:pt>
                <c:pt idx="8">
                  <c:v>17836</c:v>
                </c:pt>
                <c:pt idx="9">
                  <c:v>16872.400000000001</c:v>
                </c:pt>
                <c:pt idx="10">
                  <c:v>16635.199999999892</c:v>
                </c:pt>
                <c:pt idx="11">
                  <c:v>16701.433418160337</c:v>
                </c:pt>
                <c:pt idx="12">
                  <c:v>16464.890181500778</c:v>
                </c:pt>
                <c:pt idx="13">
                  <c:v>16238.855626384944</c:v>
                </c:pt>
                <c:pt idx="14">
                  <c:v>16025.62005479561</c:v>
                </c:pt>
                <c:pt idx="15">
                  <c:v>15844.821179087643</c:v>
                </c:pt>
                <c:pt idx="16">
                  <c:v>15561.837294762287</c:v>
                </c:pt>
                <c:pt idx="17">
                  <c:v>15416.281077590576</c:v>
                </c:pt>
                <c:pt idx="18">
                  <c:v>15309.033597289454</c:v>
                </c:pt>
                <c:pt idx="19">
                  <c:v>15207.808581706788</c:v>
                </c:pt>
                <c:pt idx="20">
                  <c:v>15122.353600777997</c:v>
                </c:pt>
                <c:pt idx="21">
                  <c:v>15049.955220564025</c:v>
                </c:pt>
                <c:pt idx="22">
                  <c:v>14989.160561768284</c:v>
                </c:pt>
                <c:pt idx="23">
                  <c:v>14923.637930697128</c:v>
                </c:pt>
                <c:pt idx="24">
                  <c:v>14872.82125702447</c:v>
                </c:pt>
                <c:pt idx="25">
                  <c:v>14897.605093032023</c:v>
                </c:pt>
                <c:pt idx="26">
                  <c:v>14911.673067770858</c:v>
                </c:pt>
                <c:pt idx="27">
                  <c:v>14929.756542148398</c:v>
                </c:pt>
                <c:pt idx="28">
                  <c:v>14946.828944499261</c:v>
                </c:pt>
                <c:pt idx="29">
                  <c:v>14959.059968444111</c:v>
                </c:pt>
                <c:pt idx="30">
                  <c:v>14974.964921176004</c:v>
                </c:pt>
                <c:pt idx="31">
                  <c:v>14966.487390734403</c:v>
                </c:pt>
                <c:pt idx="32">
                  <c:v>14960.988103012429</c:v>
                </c:pt>
                <c:pt idx="33">
                  <c:v>14956.100618683198</c:v>
                </c:pt>
                <c:pt idx="34">
                  <c:v>14950.148446231447</c:v>
                </c:pt>
                <c:pt idx="35">
                  <c:v>14955.579966496613</c:v>
                </c:pt>
                <c:pt idx="36">
                  <c:v>14962.933749032092</c:v>
                </c:pt>
                <c:pt idx="37">
                  <c:v>14970.749347132274</c:v>
                </c:pt>
                <c:pt idx="38">
                  <c:v>14978.781042637072</c:v>
                </c:pt>
                <c:pt idx="39">
                  <c:v>14987.312488419298</c:v>
                </c:pt>
                <c:pt idx="40">
                  <c:v>14996.204447753256</c:v>
                </c:pt>
                <c:pt idx="41">
                  <c:v>15005.165476295833</c:v>
                </c:pt>
                <c:pt idx="42">
                  <c:v>15013.910007082119</c:v>
                </c:pt>
                <c:pt idx="43">
                  <c:v>15022.316109327405</c:v>
                </c:pt>
                <c:pt idx="44">
                  <c:v>15030.305519462425</c:v>
                </c:pt>
                <c:pt idx="45">
                  <c:v>15031.594906462829</c:v>
                </c:pt>
              </c:numCache>
            </c:numRef>
          </c:val>
        </c:ser>
        <c:ser>
          <c:idx val="3"/>
          <c:order val="1"/>
          <c:tx>
            <c:v>Выбросы, включая передвижные источники</c:v>
          </c:tx>
          <c:spPr>
            <a:ln w="28575" cap="rnd">
              <a:solidFill>
                <a:srgbClr val="808080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базовый!$S$7:$S$52</c:f>
              <c:numCache>
                <c:formatCode>0</c:formatCode>
                <c:ptCount val="46"/>
                <c:pt idx="0">
                  <c:v>34814.9</c:v>
                </c:pt>
                <c:pt idx="1">
                  <c:v>34799.800000000003</c:v>
                </c:pt>
                <c:pt idx="2">
                  <c:v>36018.5</c:v>
                </c:pt>
                <c:pt idx="3">
                  <c:v>36646</c:v>
                </c:pt>
                <c:pt idx="4">
                  <c:v>35436.5</c:v>
                </c:pt>
                <c:pt idx="5">
                  <c:v>31591.9</c:v>
                </c:pt>
                <c:pt idx="6">
                  <c:v>31953.4</c:v>
                </c:pt>
                <c:pt idx="7">
                  <c:v>31710.000000000004</c:v>
                </c:pt>
                <c:pt idx="8">
                  <c:v>31363</c:v>
                </c:pt>
                <c:pt idx="9">
                  <c:v>30399.4</c:v>
                </c:pt>
                <c:pt idx="10">
                  <c:v>30273.64008829675</c:v>
                </c:pt>
                <c:pt idx="11">
                  <c:v>30648.08644087299</c:v>
                </c:pt>
                <c:pt idx="12">
                  <c:v>30781.42939792855</c:v>
                </c:pt>
                <c:pt idx="13">
                  <c:v>30834.062387550828</c:v>
                </c:pt>
                <c:pt idx="14">
                  <c:v>30601.075610069045</c:v>
                </c:pt>
                <c:pt idx="15">
                  <c:v>30386.205190380933</c:v>
                </c:pt>
                <c:pt idx="16">
                  <c:v>29784.495086027779</c:v>
                </c:pt>
                <c:pt idx="17">
                  <c:v>29415.288460403721</c:v>
                </c:pt>
                <c:pt idx="18">
                  <c:v>29109.617788453004</c:v>
                </c:pt>
                <c:pt idx="19">
                  <c:v>28802.147935399211</c:v>
                </c:pt>
                <c:pt idx="20">
                  <c:v>28453.08794700008</c:v>
                </c:pt>
                <c:pt idx="21">
                  <c:v>28106.766118082225</c:v>
                </c:pt>
                <c:pt idx="22">
                  <c:v>27770.141403137262</c:v>
                </c:pt>
                <c:pt idx="23">
                  <c:v>27427.239684715158</c:v>
                </c:pt>
                <c:pt idx="24">
                  <c:v>27105.104447135447</c:v>
                </c:pt>
                <c:pt idx="25">
                  <c:v>26857.397821351366</c:v>
                </c:pt>
                <c:pt idx="26">
                  <c:v>26605.084491342761</c:v>
                </c:pt>
                <c:pt idx="27">
                  <c:v>26362.758066151917</c:v>
                </c:pt>
                <c:pt idx="28">
                  <c:v>26118.621951163532</c:v>
                </c:pt>
                <c:pt idx="29">
                  <c:v>25869.165142243375</c:v>
                </c:pt>
                <c:pt idx="30">
                  <c:v>25623.215967027696</c:v>
                </c:pt>
                <c:pt idx="31">
                  <c:v>25359.204179363154</c:v>
                </c:pt>
                <c:pt idx="32">
                  <c:v>25098.305490769799</c:v>
                </c:pt>
                <c:pt idx="33">
                  <c:v>24838.445033130134</c:v>
                </c:pt>
                <c:pt idx="34">
                  <c:v>24583.965702539121</c:v>
                </c:pt>
                <c:pt idx="35">
                  <c:v>24392.157880561314</c:v>
                </c:pt>
                <c:pt idx="36">
                  <c:v>24204.951103077157</c:v>
                </c:pt>
                <c:pt idx="37">
                  <c:v>24020.930052853717</c:v>
                </c:pt>
                <c:pt idx="38">
                  <c:v>23839.855551243156</c:v>
                </c:pt>
                <c:pt idx="39">
                  <c:v>23662.029148078094</c:v>
                </c:pt>
                <c:pt idx="40">
                  <c:v>23488.135970763404</c:v>
                </c:pt>
                <c:pt idx="41">
                  <c:v>23317.987064288514</c:v>
                </c:pt>
                <c:pt idx="42">
                  <c:v>23177.503545507156</c:v>
                </c:pt>
                <c:pt idx="43">
                  <c:v>23039.057623435699</c:v>
                </c:pt>
                <c:pt idx="44">
                  <c:v>22902.529990234703</c:v>
                </c:pt>
                <c:pt idx="45">
                  <c:v>22761.633201403682</c:v>
                </c:pt>
              </c:numCache>
            </c:numRef>
          </c:val>
        </c:ser>
        <c:ser>
          <c:idx val="0"/>
          <c:order val="2"/>
          <c:tx>
            <c:v>Выбросы от стационарных источников</c:v>
          </c:tx>
          <c:spPr>
            <a:ln w="28575" cap="rnd">
              <a:solidFill>
                <a:srgbClr val="339966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зеленый!$R$7:$R$52</c:f>
              <c:numCache>
                <c:formatCode>0</c:formatCode>
                <c:ptCount val="46"/>
                <c:pt idx="0">
                  <c:v>19404.899999999896</c:v>
                </c:pt>
                <c:pt idx="1">
                  <c:v>19644.8</c:v>
                </c:pt>
                <c:pt idx="2">
                  <c:v>19804.499999999996</c:v>
                </c:pt>
                <c:pt idx="3">
                  <c:v>19303.000000000004</c:v>
                </c:pt>
                <c:pt idx="4">
                  <c:v>18363.500000000004</c:v>
                </c:pt>
                <c:pt idx="5">
                  <c:v>18434.900000000001</c:v>
                </c:pt>
                <c:pt idx="6">
                  <c:v>18570.400000000001</c:v>
                </c:pt>
                <c:pt idx="7">
                  <c:v>19029.000000000004</c:v>
                </c:pt>
                <c:pt idx="8">
                  <c:v>17836</c:v>
                </c:pt>
                <c:pt idx="9">
                  <c:v>16872.400000000001</c:v>
                </c:pt>
                <c:pt idx="10">
                  <c:v>16635.199999999892</c:v>
                </c:pt>
                <c:pt idx="11">
                  <c:v>15930.425031295761</c:v>
                </c:pt>
                <c:pt idx="12">
                  <c:v>14847.778053910555</c:v>
                </c:pt>
                <c:pt idx="13">
                  <c:v>13785.418471118077</c:v>
                </c:pt>
                <c:pt idx="14">
                  <c:v>13207.003818203882</c:v>
                </c:pt>
                <c:pt idx="15">
                  <c:v>12722.889577577564</c:v>
                </c:pt>
                <c:pt idx="16">
                  <c:v>12160.646893899908</c:v>
                </c:pt>
                <c:pt idx="17">
                  <c:v>11684.596501689059</c:v>
                </c:pt>
                <c:pt idx="18">
                  <c:v>11241.829421287741</c:v>
                </c:pt>
                <c:pt idx="19">
                  <c:v>10984.094688652574</c:v>
                </c:pt>
                <c:pt idx="20">
                  <c:v>10795.010524797923</c:v>
                </c:pt>
                <c:pt idx="21">
                  <c:v>10629.884457998896</c:v>
                </c:pt>
                <c:pt idx="22">
                  <c:v>10469.976406999165</c:v>
                </c:pt>
                <c:pt idx="23">
                  <c:v>10308.493814847005</c:v>
                </c:pt>
                <c:pt idx="24">
                  <c:v>10126.723701361176</c:v>
                </c:pt>
                <c:pt idx="25">
                  <c:v>9931.5060916592411</c:v>
                </c:pt>
                <c:pt idx="26">
                  <c:v>9779.2838324819131</c:v>
                </c:pt>
                <c:pt idx="27">
                  <c:v>9624.8973238091512</c:v>
                </c:pt>
                <c:pt idx="28">
                  <c:v>9470.0029245153255</c:v>
                </c:pt>
                <c:pt idx="29">
                  <c:v>9315.196970799665</c:v>
                </c:pt>
                <c:pt idx="30">
                  <c:v>9158.6227423157088</c:v>
                </c:pt>
                <c:pt idx="31">
                  <c:v>9020.9963778616111</c:v>
                </c:pt>
                <c:pt idx="32">
                  <c:v>8885.7129867567728</c:v>
                </c:pt>
                <c:pt idx="33">
                  <c:v>8750.251120530449</c:v>
                </c:pt>
                <c:pt idx="34">
                  <c:v>8613.9112185092981</c:v>
                </c:pt>
                <c:pt idx="35">
                  <c:v>8486.454756588595</c:v>
                </c:pt>
                <c:pt idx="36">
                  <c:v>8360.4747946158041</c:v>
                </c:pt>
                <c:pt idx="37">
                  <c:v>8234.383516548367</c:v>
                </c:pt>
                <c:pt idx="38">
                  <c:v>8107.7800250503724</c:v>
                </c:pt>
                <c:pt idx="39">
                  <c:v>7981.1398438720307</c:v>
                </c:pt>
                <c:pt idx="40">
                  <c:v>7854.3726120410383</c:v>
                </c:pt>
                <c:pt idx="41">
                  <c:v>7727.3674398197554</c:v>
                </c:pt>
                <c:pt idx="42">
                  <c:v>7600.0543511810656</c:v>
                </c:pt>
                <c:pt idx="43">
                  <c:v>7472.4374833685461</c:v>
                </c:pt>
                <c:pt idx="44">
                  <c:v>7344.8007000462285</c:v>
                </c:pt>
                <c:pt idx="45">
                  <c:v>7218.8307279161554</c:v>
                </c:pt>
              </c:numCache>
            </c:numRef>
          </c:val>
        </c:ser>
        <c:ser>
          <c:idx val="1"/>
          <c:order val="3"/>
          <c:tx>
            <c:v>Выбросы, включая передвижные источники</c:v>
          </c:tx>
          <c:spPr>
            <a:ln w="28575" cap="rnd">
              <a:solidFill>
                <a:srgbClr val="80808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зеленый!$S$7:$S$52</c:f>
              <c:numCache>
                <c:formatCode>0</c:formatCode>
                <c:ptCount val="46"/>
                <c:pt idx="0">
                  <c:v>34814.9</c:v>
                </c:pt>
                <c:pt idx="1">
                  <c:v>34799.800000000003</c:v>
                </c:pt>
                <c:pt idx="2">
                  <c:v>36018.5</c:v>
                </c:pt>
                <c:pt idx="3">
                  <c:v>36646</c:v>
                </c:pt>
                <c:pt idx="4">
                  <c:v>35436.5</c:v>
                </c:pt>
                <c:pt idx="5">
                  <c:v>31591.9</c:v>
                </c:pt>
                <c:pt idx="6">
                  <c:v>31953.4</c:v>
                </c:pt>
                <c:pt idx="7">
                  <c:v>31710.000000000004</c:v>
                </c:pt>
                <c:pt idx="8">
                  <c:v>31363</c:v>
                </c:pt>
                <c:pt idx="9">
                  <c:v>30399.4</c:v>
                </c:pt>
                <c:pt idx="10">
                  <c:v>30273.64008829675</c:v>
                </c:pt>
                <c:pt idx="11">
                  <c:v>29877.07805400842</c:v>
                </c:pt>
                <c:pt idx="12">
                  <c:v>29164.31727033815</c:v>
                </c:pt>
                <c:pt idx="13">
                  <c:v>28380.625232283826</c:v>
                </c:pt>
                <c:pt idx="14">
                  <c:v>27782.459373477192</c:v>
                </c:pt>
                <c:pt idx="15">
                  <c:v>27249.732204859494</c:v>
                </c:pt>
                <c:pt idx="16">
                  <c:v>26354.859369582693</c:v>
                </c:pt>
                <c:pt idx="17">
                  <c:v>25641.606862353801</c:v>
                </c:pt>
                <c:pt idx="18">
                  <c:v>24987.211275686612</c:v>
                </c:pt>
                <c:pt idx="19">
                  <c:v>24510.462345576518</c:v>
                </c:pt>
                <c:pt idx="20">
                  <c:v>24045.760464942628</c:v>
                </c:pt>
                <c:pt idx="21">
                  <c:v>23595.297679234394</c:v>
                </c:pt>
                <c:pt idx="22">
                  <c:v>23148.709401637196</c:v>
                </c:pt>
                <c:pt idx="23">
                  <c:v>22699.56315307882</c:v>
                </c:pt>
                <c:pt idx="24">
                  <c:v>22236.684059571096</c:v>
                </c:pt>
                <c:pt idx="25">
                  <c:v>21759.741099967079</c:v>
                </c:pt>
                <c:pt idx="26">
                  <c:v>21332.374318970844</c:v>
                </c:pt>
                <c:pt idx="27">
                  <c:v>20909.269828000706</c:v>
                </c:pt>
                <c:pt idx="28">
                  <c:v>20485.390829086282</c:v>
                </c:pt>
                <c:pt idx="29">
                  <c:v>20061.650566991724</c:v>
                </c:pt>
                <c:pt idx="30">
                  <c:v>19636.501771433712</c:v>
                </c:pt>
                <c:pt idx="31">
                  <c:v>19237.03698108366</c:v>
                </c:pt>
                <c:pt idx="32">
                  <c:v>18840.558661534411</c:v>
                </c:pt>
                <c:pt idx="33">
                  <c:v>18444.830991102848</c:v>
                </c:pt>
                <c:pt idx="34">
                  <c:v>18055.052129690885</c:v>
                </c:pt>
                <c:pt idx="35">
                  <c:v>17724.864534457844</c:v>
                </c:pt>
                <c:pt idx="36">
                  <c:v>17399.167766871837</c:v>
                </c:pt>
                <c:pt idx="37">
                  <c:v>17076.41006603821</c:v>
                </c:pt>
                <c:pt idx="38">
                  <c:v>16756.188745449937</c:v>
                </c:pt>
                <c:pt idx="39">
                  <c:v>16438.988587039501</c:v>
                </c:pt>
                <c:pt idx="40">
                  <c:v>16125.513915452993</c:v>
                </c:pt>
                <c:pt idx="41">
                  <c:v>15815.742844936594</c:v>
                </c:pt>
                <c:pt idx="42">
                  <c:v>15535.067270530209</c:v>
                </c:pt>
                <c:pt idx="43">
                  <c:v>15256.69349356776</c:v>
                </c:pt>
                <c:pt idx="44">
                  <c:v>14980.858436695227</c:v>
                </c:pt>
                <c:pt idx="45">
                  <c:v>14709.237835713866</c:v>
                </c:pt>
              </c:numCache>
            </c:numRef>
          </c:val>
        </c:ser>
        <c:marker val="1"/>
        <c:axId val="114184576"/>
        <c:axId val="114186112"/>
      </c:lineChart>
      <c:catAx>
        <c:axId val="11418457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86112"/>
        <c:crosses val="autoZero"/>
        <c:auto val="1"/>
        <c:lblAlgn val="ctr"/>
        <c:lblOffset val="100"/>
        <c:tickLblSkip val="5"/>
        <c:tickMarkSkip val="5"/>
      </c:catAx>
      <c:valAx>
        <c:axId val="1141861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mtClean="0"/>
                  <a:t>Тыс.тонн 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8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"/>
          <c:y val="0.83548982632107693"/>
          <c:w val="1"/>
          <c:h val="0.164510173678926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3593426388202782"/>
          <c:y val="4.6024543567979012E-2"/>
          <c:w val="0.74040329738878874"/>
          <c:h val="0.69737462430036579"/>
        </c:manualLayout>
      </c:layout>
      <c:lineChart>
        <c:grouping val="standard"/>
        <c:ser>
          <c:idx val="0"/>
          <c:order val="0"/>
          <c:tx>
            <c:v>Сброс загрязненных сточных вод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базовый!$R$105:$R$150</c:f>
              <c:numCache>
                <c:formatCode>0</c:formatCode>
                <c:ptCount val="46"/>
                <c:pt idx="0">
                  <c:v>16656.8</c:v>
                </c:pt>
                <c:pt idx="1">
                  <c:v>16496.649999999896</c:v>
                </c:pt>
                <c:pt idx="2">
                  <c:v>16336.5</c:v>
                </c:pt>
                <c:pt idx="3">
                  <c:v>15808.1</c:v>
                </c:pt>
                <c:pt idx="4">
                  <c:v>15279.7</c:v>
                </c:pt>
                <c:pt idx="5">
                  <c:v>15822.300000000001</c:v>
                </c:pt>
                <c:pt idx="6">
                  <c:v>15367.199999999983</c:v>
                </c:pt>
                <c:pt idx="7">
                  <c:v>15104</c:v>
                </c:pt>
                <c:pt idx="8">
                  <c:v>14515.399999999941</c:v>
                </c:pt>
                <c:pt idx="9">
                  <c:v>14143.465093619079</c:v>
                </c:pt>
                <c:pt idx="10">
                  <c:v>13781.060449896218</c:v>
                </c:pt>
                <c:pt idx="11">
                  <c:v>13822.397422503907</c:v>
                </c:pt>
                <c:pt idx="12">
                  <c:v>13683.432810234792</c:v>
                </c:pt>
                <c:pt idx="13">
                  <c:v>13588.044113435608</c:v>
                </c:pt>
                <c:pt idx="14">
                  <c:v>13520.920884075609</c:v>
                </c:pt>
                <c:pt idx="15">
                  <c:v>13593.183958614874</c:v>
                </c:pt>
                <c:pt idx="16">
                  <c:v>13461.884731426495</c:v>
                </c:pt>
                <c:pt idx="17">
                  <c:v>13345.372771554354</c:v>
                </c:pt>
                <c:pt idx="18">
                  <c:v>13293.237839611633</c:v>
                </c:pt>
                <c:pt idx="19">
                  <c:v>13236.554462582852</c:v>
                </c:pt>
                <c:pt idx="20">
                  <c:v>13205.152858279576</c:v>
                </c:pt>
                <c:pt idx="21">
                  <c:v>13210.376162686451</c:v>
                </c:pt>
                <c:pt idx="22">
                  <c:v>13230.296713552098</c:v>
                </c:pt>
                <c:pt idx="23">
                  <c:v>13240.160655166306</c:v>
                </c:pt>
                <c:pt idx="24">
                  <c:v>13246.782717462314</c:v>
                </c:pt>
                <c:pt idx="25">
                  <c:v>13262.631495142619</c:v>
                </c:pt>
                <c:pt idx="26">
                  <c:v>13235.359144220554</c:v>
                </c:pt>
                <c:pt idx="27">
                  <c:v>13206.206188508972</c:v>
                </c:pt>
                <c:pt idx="28">
                  <c:v>13174.322123055423</c:v>
                </c:pt>
                <c:pt idx="29">
                  <c:v>13136.612740695096</c:v>
                </c:pt>
                <c:pt idx="30">
                  <c:v>13103.406810897783</c:v>
                </c:pt>
                <c:pt idx="31">
                  <c:v>13046.557419519062</c:v>
                </c:pt>
                <c:pt idx="32">
                  <c:v>12998.721540827664</c:v>
                </c:pt>
                <c:pt idx="33">
                  <c:v>12949.898115875209</c:v>
                </c:pt>
                <c:pt idx="34">
                  <c:v>12899.126622171792</c:v>
                </c:pt>
                <c:pt idx="35">
                  <c:v>12847.544393993783</c:v>
                </c:pt>
                <c:pt idx="36">
                  <c:v>12796.056669049354</c:v>
                </c:pt>
                <c:pt idx="37">
                  <c:v>12743.918946391444</c:v>
                </c:pt>
                <c:pt idx="38">
                  <c:v>12690.818923788716</c:v>
                </c:pt>
                <c:pt idx="39">
                  <c:v>12637.427575775037</c:v>
                </c:pt>
                <c:pt idx="40">
                  <c:v>12583.514976110526</c:v>
                </c:pt>
                <c:pt idx="41">
                  <c:v>12528.355520362189</c:v>
                </c:pt>
                <c:pt idx="42">
                  <c:v>12471.518535125253</c:v>
                </c:pt>
                <c:pt idx="43">
                  <c:v>12412.866138308158</c:v>
                </c:pt>
                <c:pt idx="44">
                  <c:v>12352.316702121416</c:v>
                </c:pt>
                <c:pt idx="45">
                  <c:v>12278.297431487847</c:v>
                </c:pt>
              </c:numCache>
            </c:numRef>
          </c:val>
        </c:ser>
        <c:ser>
          <c:idx val="1"/>
          <c:order val="1"/>
          <c:tx>
            <c:v>Сброс загрязненных сточных вод</c:v>
          </c:tx>
          <c:spPr>
            <a:ln w="28575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зеленый!$R$105:$R$150</c:f>
              <c:numCache>
                <c:formatCode>0</c:formatCode>
                <c:ptCount val="46"/>
                <c:pt idx="0">
                  <c:v>16656.8</c:v>
                </c:pt>
                <c:pt idx="1">
                  <c:v>16496.649999999896</c:v>
                </c:pt>
                <c:pt idx="2">
                  <c:v>16336.5</c:v>
                </c:pt>
                <c:pt idx="3">
                  <c:v>15808.1</c:v>
                </c:pt>
                <c:pt idx="4">
                  <c:v>15279.7</c:v>
                </c:pt>
                <c:pt idx="5">
                  <c:v>15822.300000000001</c:v>
                </c:pt>
                <c:pt idx="6">
                  <c:v>15367.199999999983</c:v>
                </c:pt>
                <c:pt idx="7">
                  <c:v>15104</c:v>
                </c:pt>
                <c:pt idx="8">
                  <c:v>14515.399999999941</c:v>
                </c:pt>
                <c:pt idx="9">
                  <c:v>14143.465093619079</c:v>
                </c:pt>
                <c:pt idx="10">
                  <c:v>13781.060449896218</c:v>
                </c:pt>
                <c:pt idx="11">
                  <c:v>13823.753463431936</c:v>
                </c:pt>
                <c:pt idx="12">
                  <c:v>13551.422031101974</c:v>
                </c:pt>
                <c:pt idx="13">
                  <c:v>13324.056479768091</c:v>
                </c:pt>
                <c:pt idx="14">
                  <c:v>13145.642970978395</c:v>
                </c:pt>
                <c:pt idx="15">
                  <c:v>13120.660023723958</c:v>
                </c:pt>
                <c:pt idx="16">
                  <c:v>12888.021076614454</c:v>
                </c:pt>
                <c:pt idx="17">
                  <c:v>12677.525729073965</c:v>
                </c:pt>
                <c:pt idx="18">
                  <c:v>12536.451888485013</c:v>
                </c:pt>
                <c:pt idx="19">
                  <c:v>12364.584776444239</c:v>
                </c:pt>
                <c:pt idx="20">
                  <c:v>12228.473645704344</c:v>
                </c:pt>
                <c:pt idx="21">
                  <c:v>12110.184507163072</c:v>
                </c:pt>
                <c:pt idx="22">
                  <c:v>12000.417997740115</c:v>
                </c:pt>
                <c:pt idx="23">
                  <c:v>11882.891704053902</c:v>
                </c:pt>
                <c:pt idx="24">
                  <c:v>11748.010610518815</c:v>
                </c:pt>
                <c:pt idx="25">
                  <c:v>11410.896207111882</c:v>
                </c:pt>
                <c:pt idx="26">
                  <c:v>11179.833163466687</c:v>
                </c:pt>
                <c:pt idx="27">
                  <c:v>10947.008862435339</c:v>
                </c:pt>
                <c:pt idx="28">
                  <c:v>10712.804457785516</c:v>
                </c:pt>
                <c:pt idx="29">
                  <c:v>10473.479343344487</c:v>
                </c:pt>
                <c:pt idx="30">
                  <c:v>10236.411584130712</c:v>
                </c:pt>
                <c:pt idx="31">
                  <c:v>10037.06613359019</c:v>
                </c:pt>
                <c:pt idx="32">
                  <c:v>9847.2879886493211</c:v>
                </c:pt>
                <c:pt idx="33">
                  <c:v>9656.7381424752748</c:v>
                </c:pt>
                <c:pt idx="34">
                  <c:v>9464.6281412279404</c:v>
                </c:pt>
                <c:pt idx="35">
                  <c:v>9272.1393740224958</c:v>
                </c:pt>
                <c:pt idx="36">
                  <c:v>9080.2197315297108</c:v>
                </c:pt>
                <c:pt idx="37">
                  <c:v>8888.3024452351929</c:v>
                </c:pt>
                <c:pt idx="38">
                  <c:v>8695.6746087010506</c:v>
                </c:pt>
                <c:pt idx="39">
                  <c:v>8503.7175927528788</c:v>
                </c:pt>
                <c:pt idx="40">
                  <c:v>8312.3542469223248</c:v>
                </c:pt>
                <c:pt idx="41">
                  <c:v>8121.1718523695108</c:v>
                </c:pt>
                <c:pt idx="42">
                  <c:v>7930.0774872201982</c:v>
                </c:pt>
                <c:pt idx="43">
                  <c:v>7739.13126484649</c:v>
                </c:pt>
                <c:pt idx="44">
                  <c:v>7548.3614425384021</c:v>
                </c:pt>
                <c:pt idx="45">
                  <c:v>7358.0899580955274</c:v>
                </c:pt>
              </c:numCache>
            </c:numRef>
          </c:val>
        </c:ser>
        <c:marker val="1"/>
        <c:axId val="114225920"/>
        <c:axId val="114227456"/>
      </c:lineChart>
      <c:catAx>
        <c:axId val="1142259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227456"/>
        <c:crosses val="autoZero"/>
        <c:auto val="1"/>
        <c:lblAlgn val="ctr"/>
        <c:lblOffset val="100"/>
        <c:tickLblSkip val="5"/>
        <c:tickMarkSkip val="5"/>
      </c:catAx>
      <c:valAx>
        <c:axId val="1142274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 м3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22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7.1662534124217914E-2"/>
          <c:y val="0.8457126836328227"/>
          <c:w val="0.85667493175156462"/>
          <c:h val="0.1291830198755521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B4837-C697-467A-8849-E4F1325066B7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E24DD-BC92-4A13-B85F-32F34862C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203C42-7948-49B3-92F7-327C731FA39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C1F75-AF65-43B0-B745-ECBEE78B2FE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976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C1F75-AF65-43B0-B745-ECBEE78B2FE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5738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7CD87-8532-4D76-885F-46624D2715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0C6CC-E368-4C3B-AF8C-23164746A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wmf"/><Relationship Id="rId5" Type="http://schemas.openxmlformats.org/officeDocument/2006/relationships/image" Target="../media/image2.png"/><Relationship Id="rId4" Type="http://schemas.openxmlformats.org/officeDocument/2006/relationships/hyperlink" Target="http://www.cenef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gif"/><Relationship Id="rId5" Type="http://schemas.openxmlformats.org/officeDocument/2006/relationships/image" Target="../media/image4.gif"/><Relationship Id="rId4" Type="http://schemas.openxmlformats.org/officeDocument/2006/relationships/image" Target="../media/image3.wmf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3.wmf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.w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enef.ru/" TargetMode="Externa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5229200"/>
            <a:ext cx="6120680" cy="1628800"/>
          </a:xfrm>
        </p:spPr>
        <p:txBody>
          <a:bodyPr>
            <a:no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Центр </a:t>
            </a:r>
            <a:r>
              <a:rPr lang="ru-RU" sz="1600" dirty="0" err="1" smtClean="0">
                <a:solidFill>
                  <a:srgbClr val="FFFF00"/>
                </a:solidFill>
                <a:latin typeface="Impact" pitchFamily="34" charset="0"/>
              </a:rPr>
              <a:t>энергоэффективности</a:t>
            </a: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Impact" pitchFamily="34" charset="0"/>
              </a:rPr>
              <a:t>– XXI </a:t>
            </a: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век (ЦЭНЭФ-</a:t>
            </a:r>
            <a:r>
              <a:rPr lang="en-US" sz="1600" dirty="0" smtClean="0">
                <a:solidFill>
                  <a:srgbClr val="FFFF00"/>
                </a:solidFill>
                <a:latin typeface="Impact" pitchFamily="34" charset="0"/>
              </a:rPr>
              <a:t>XXI</a:t>
            </a: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) </a:t>
            </a:r>
            <a:b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</a:br>
            <a:r>
              <a:rPr lang="ru-RU" sz="1600" dirty="0" smtClean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ru-RU" sz="1600" dirty="0" smtClean="0">
                <a:solidFill>
                  <a:schemeClr val="accent2"/>
                </a:solidFill>
                <a:latin typeface="Impact" pitchFamily="34" charset="0"/>
              </a:rPr>
            </a:b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 Мы тратим свою энергию, чтобы экономить вашу!</a:t>
            </a:r>
            <a:r>
              <a:rPr lang="en-US" sz="1600" dirty="0" smtClean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en-US" sz="1600" dirty="0" smtClean="0">
                <a:solidFill>
                  <a:schemeClr val="accent2"/>
                </a:solidFill>
                <a:latin typeface="Impact" pitchFamily="34" charset="0"/>
              </a:rPr>
            </a:br>
            <a:r>
              <a:rPr lang="en-US" sz="1600" dirty="0" smtClean="0">
                <a:latin typeface="Impact" pitchFamily="34" charset="0"/>
              </a:rPr>
              <a:t/>
            </a:r>
            <a:br>
              <a:rPr lang="en-US" sz="1600" dirty="0" smtClean="0">
                <a:latin typeface="Impact" pitchFamily="34" charset="0"/>
              </a:rPr>
            </a:br>
            <a:r>
              <a:rPr lang="ru-RU" sz="1600" b="1" dirty="0" smtClean="0">
                <a:solidFill>
                  <a:srgbClr val="FFFF00"/>
                </a:solidFill>
              </a:rPr>
              <a:t>         </a:t>
            </a:r>
            <a:r>
              <a:rPr lang="en-US" sz="1600" b="1" dirty="0" smtClean="0">
                <a:solidFill>
                  <a:srgbClr val="FFFF00"/>
                </a:solidFill>
                <a:hlinkClick r:id="rId4"/>
              </a:rPr>
              <a:t>www.cenef.ru</a:t>
            </a:r>
            <a:r>
              <a:rPr lang="en-US" sz="1600" b="1" dirty="0" smtClean="0">
                <a:solidFill>
                  <a:srgbClr val="FFFF00"/>
                </a:solidFill>
              </a:rPr>
              <a:t>     </a:t>
            </a:r>
            <a:r>
              <a:rPr lang="ru-RU" sz="1600" b="1" dirty="0" smtClean="0">
                <a:solidFill>
                  <a:srgbClr val="FFFF00"/>
                </a:solidFill>
              </a:rPr>
              <a:t>(499) </a:t>
            </a:r>
            <a:r>
              <a:rPr lang="en-US" sz="1600" b="1" dirty="0" smtClean="0">
                <a:solidFill>
                  <a:srgbClr val="FFFF00"/>
                </a:solidFill>
              </a:rPr>
              <a:t>120-9209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dirty="0" smtClean="0">
                <a:latin typeface="Impact" pitchFamily="34" charset="0"/>
              </a:rPr>
              <a:t/>
            </a:r>
            <a:br>
              <a:rPr lang="ru-RU" sz="1600" dirty="0" smtClean="0">
                <a:latin typeface="Impact" pitchFamily="34" charset="0"/>
              </a:rPr>
            </a:b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                      Москва , 21.08</a:t>
            </a:r>
            <a:r>
              <a:rPr lang="en-US" sz="1600" dirty="0" smtClean="0">
                <a:solidFill>
                  <a:srgbClr val="FFFF00"/>
                </a:solidFill>
                <a:latin typeface="Impact" pitchFamily="34" charset="0"/>
              </a:rPr>
              <a:t>.</a:t>
            </a:r>
            <a:r>
              <a:rPr lang="ru-RU" sz="1600" dirty="0" smtClean="0">
                <a:solidFill>
                  <a:srgbClr val="FFFF00"/>
                </a:solidFill>
                <a:latin typeface="Impact" pitchFamily="34" charset="0"/>
              </a:rPr>
              <a:t>2017 </a:t>
            </a:r>
            <a:endParaRPr lang="en-US" sz="1600" dirty="0" smtClean="0">
              <a:solidFill>
                <a:srgbClr val="FFFF00"/>
              </a:solidFill>
              <a:latin typeface="Impact" pitchFamily="34" charset="0"/>
            </a:endParaRP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 flipV="1">
            <a:off x="0" y="6440488"/>
            <a:ext cx="476250" cy="417512"/>
          </a:xfrm>
          <a:solidFill>
            <a:srgbClr val="FFFF00">
              <a:alpha val="50195"/>
            </a:srgbClr>
          </a:solidFill>
        </p:spPr>
      </p:pic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21513" y="6453188"/>
            <a:ext cx="1943100" cy="201612"/>
          </a:xfrm>
          <a:noFill/>
        </p:spPr>
        <p:txBody>
          <a:bodyPr/>
          <a:lstStyle/>
          <a:p>
            <a:r>
              <a:rPr lang="ru-RU"/>
              <a:t>2</a:t>
            </a:r>
            <a:r>
              <a:rPr lang="en-US"/>
              <a:t>8</a:t>
            </a:r>
            <a:endParaRPr lang="ru-RU"/>
          </a:p>
        </p:txBody>
      </p:sp>
      <p:sp>
        <p:nvSpPr>
          <p:cNvPr id="2057" name="Rectangle 8"/>
          <p:cNvSpPr>
            <a:spLocks noChangeArrowheads="1"/>
          </p:cNvSpPr>
          <p:nvPr/>
        </p:nvSpPr>
        <p:spPr bwMode="auto">
          <a:xfrm>
            <a:off x="2483768" y="980728"/>
            <a:ext cx="64087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4800" dirty="0" smtClean="0">
                <a:solidFill>
                  <a:srgbClr val="FFFF00"/>
                </a:solidFill>
                <a:latin typeface="Impact" pitchFamily="34" charset="0"/>
              </a:rPr>
              <a:t>Зачем России переходить на траекторию  </a:t>
            </a:r>
            <a:r>
              <a:rPr lang="ru-RU" sz="4800" dirty="0" err="1" smtClean="0">
                <a:solidFill>
                  <a:srgbClr val="FFFF00"/>
                </a:solidFill>
                <a:latin typeface="Impact" pitchFamily="34" charset="0"/>
              </a:rPr>
              <a:t>низкоуглеродного</a:t>
            </a:r>
            <a:r>
              <a:rPr lang="ru-RU" sz="4800" dirty="0" smtClean="0">
                <a:solidFill>
                  <a:srgbClr val="FFFF00"/>
                </a:solidFill>
                <a:latin typeface="Impact" pitchFamily="34" charset="0"/>
              </a:rPr>
              <a:t> развития? </a:t>
            </a:r>
            <a:endParaRPr lang="en-US" sz="4800" dirty="0" smtClean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544" y="188640"/>
            <a:ext cx="27190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Impact" pitchFamily="34" charset="0"/>
              </a:rPr>
              <a:t>И.А. Башмаков</a:t>
            </a:r>
            <a:endParaRPr lang="ru-RU" sz="3200" dirty="0">
              <a:solidFill>
                <a:srgbClr val="FFFF00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980728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Цели Парижского соглашения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1560" y="908720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2400" b="1" dirty="0" smtClean="0"/>
              <a:t>Удержание роста глобальной средней температуры намного ниже 2°С </a:t>
            </a:r>
            <a:r>
              <a:rPr lang="ru-RU" sz="2400" dirty="0" smtClean="0"/>
              <a:t>сверх </a:t>
            </a:r>
            <a:r>
              <a:rPr lang="ru-RU" sz="2400" dirty="0" err="1" smtClean="0"/>
              <a:t>доиндустриальных</a:t>
            </a:r>
            <a:r>
              <a:rPr lang="ru-RU" sz="2400" dirty="0" smtClean="0"/>
              <a:t> уровней и усилия по ограничению роста температуры до 1,5°С, признавая, что это значительно сократит риски и воздействия изменения климата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400" b="1" dirty="0" smtClean="0"/>
              <a:t>Повышение способности адаптироваться к неблагоприятным воздействиям изменения климата </a:t>
            </a:r>
            <a:r>
              <a:rPr lang="ru-RU" sz="2400" dirty="0" smtClean="0"/>
              <a:t>и содействие устойчивости к изменению климата и развитию при низком уровне выбросов парниковых газов таким образом, который не ставит под угрозу производство продовольствия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400" b="1" dirty="0" smtClean="0"/>
              <a:t>Приведение финансовых потоков в соответствие с траекторией развития</a:t>
            </a:r>
            <a:r>
              <a:rPr lang="ru-RU" sz="2400" dirty="0" smtClean="0"/>
              <a:t>, характеризующейся низким уровнем выбросов ПГ и высокой сопротивляемостью к изменению климата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467544" y="836712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196752"/>
            <a:ext cx="3024336" cy="1800200"/>
          </a:xfrm>
          <a:prstGeom prst="rect">
            <a:avLst/>
          </a:prstGeom>
          <a:noFill/>
        </p:spPr>
      </p:pic>
      <p:pic>
        <p:nvPicPr>
          <p:cNvPr id="16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024336" cy="179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140968"/>
            <a:ext cx="3024336" cy="1800200"/>
          </a:xfrm>
          <a:prstGeom prst="rect">
            <a:avLst/>
          </a:prstGeom>
          <a:noFill/>
        </p:spPr>
      </p:pic>
      <p:pic>
        <p:nvPicPr>
          <p:cNvPr id="14" name="Рисунок 29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13176"/>
            <a:ext cx="3024336" cy="1844824"/>
          </a:xfrm>
          <a:prstGeom prst="rect">
            <a:avLst/>
          </a:prstGeom>
          <a:noFill/>
        </p:spPr>
      </p:pic>
      <p:pic>
        <p:nvPicPr>
          <p:cNvPr id="24" name="Рисунок 3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085184"/>
            <a:ext cx="3024336" cy="1772816"/>
          </a:xfrm>
          <a:prstGeom prst="rect">
            <a:avLst/>
          </a:prstGeom>
          <a:noFill/>
        </p:spPr>
      </p:pic>
      <p:pic>
        <p:nvPicPr>
          <p:cNvPr id="23" name="Рисунок 6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3140968"/>
            <a:ext cx="3096344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83671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Пока мы лидируем. 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Россия затормозила глобальное потепление на 1 год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9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55976" y="1196752"/>
            <a:ext cx="237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Великобритания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115616" y="1412776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Россия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87624" y="5229200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Китай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995936" y="3284984"/>
            <a:ext cx="1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Индонезия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99592" y="3284984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Бразилия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51920" y="5085184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США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732240" y="1102578"/>
            <a:ext cx="24117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 выполнении всех национальных обязательств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в рамках Парижского Соглашения в 2015-2030 гг. срок истощения «углеродного бюджета» сокращается только на 1 год. 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Кумулятивный эффект за эти годы будет почти на 10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Гт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СО</a:t>
            </a:r>
            <a:r>
              <a:rPr lang="ru-RU" sz="1600" b="1" baseline="-25000" dirty="0" smtClean="0">
                <a:latin typeface="Arial" pitchFamily="34" charset="0"/>
                <a:cs typeface="Arial" pitchFamily="34" charset="0"/>
              </a:rPr>
              <a:t>2-экв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 меньше, чем вклад одной только России в снижение кумулятивных выбросов ПГ в 1990-2015 гг.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99592" y="1484784"/>
            <a:ext cx="237626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771800" y="1484784"/>
            <a:ext cx="0" cy="5760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67544" y="980728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648072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268760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 algn="l"/>
            <a:r>
              <a:rPr lang="ru-RU" sz="2400" dirty="0" smtClean="0">
                <a:solidFill>
                  <a:schemeClr val="tx2"/>
                </a:solidFill>
                <a:latin typeface="Impact" pitchFamily="34" charset="0"/>
              </a:rPr>
              <a:t>Стабилизация концентрации ПГ требует  </a:t>
            </a:r>
            <a:r>
              <a:rPr lang="ru-RU" sz="3200" dirty="0" smtClean="0">
                <a:solidFill>
                  <a:schemeClr val="tx2"/>
                </a:solidFill>
                <a:latin typeface="Impact" pitchFamily="34" charset="0"/>
              </a:rPr>
              <a:t>ухода с базовой траектории, </a:t>
            </a:r>
            <a:r>
              <a:rPr lang="ru-RU" sz="2400" dirty="0" smtClean="0">
                <a:solidFill>
                  <a:schemeClr val="tx2"/>
                </a:solidFill>
                <a:latin typeface="Impact" pitchFamily="34" charset="0"/>
              </a:rPr>
              <a:t>какая  бы цель по стабилизации климата ни была выбрана </a:t>
            </a:r>
            <a:endParaRPr lang="en-US" sz="2400" dirty="0">
              <a:solidFill>
                <a:schemeClr val="tx2"/>
              </a:solidFill>
              <a:latin typeface="Impact" pitchFamily="34" charset="0"/>
            </a:endParaRPr>
          </a:p>
        </p:txBody>
      </p:sp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7544" y="1412776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Зеркальное развитие - вместо </a:t>
            </a:r>
            <a:r>
              <a:rPr lang="en-US" sz="2000" b="1" dirty="0" smtClean="0"/>
              <a:t>+</a:t>
            </a:r>
            <a:r>
              <a:rPr lang="ru-RU" sz="2000" b="1" dirty="0" smtClean="0"/>
              <a:t>50Гт нужно -50 </a:t>
            </a:r>
            <a:r>
              <a:rPr lang="ru-RU" sz="2000" b="1" dirty="0" err="1" smtClean="0"/>
              <a:t>Гт</a:t>
            </a:r>
            <a:endParaRPr lang="en-US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3059832" y="2492896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Базовая траектория </a:t>
            </a:r>
            <a:endParaRPr lang="en-US" b="1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11760" y="3789040"/>
            <a:ext cx="280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Низкоуглеродные</a:t>
            </a:r>
            <a:r>
              <a:rPr lang="ru-RU" b="1" dirty="0" smtClean="0"/>
              <a:t> траектории – </a:t>
            </a:r>
          </a:p>
          <a:p>
            <a:r>
              <a:rPr lang="en-US" b="1" dirty="0" smtClean="0"/>
              <a:t>Business as unusual</a:t>
            </a:r>
            <a:r>
              <a:rPr lang="ru-RU" b="1" dirty="0" smtClean="0"/>
              <a:t> 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228184" y="1412776"/>
            <a:ext cx="2915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необходимость выйти на пик выбросов ПГ в ближайшее время</a:t>
            </a:r>
          </a:p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обеспечить условия для снижения выбросов </a:t>
            </a:r>
          </a:p>
          <a:p>
            <a:pPr marL="730250" lvl="1" indent="-273050">
              <a:buBlip>
                <a:blip r:embed="rId5"/>
              </a:buBlip>
            </a:pPr>
            <a:r>
              <a:rPr lang="ru-RU" b="1" dirty="0" smtClean="0"/>
              <a:t>на 40-70% к 2050 г. и </a:t>
            </a:r>
          </a:p>
          <a:p>
            <a:pPr marL="730250" lvl="1" indent="-273050">
              <a:buBlip>
                <a:blip r:embed="rId5"/>
              </a:buBlip>
            </a:pPr>
            <a:r>
              <a:rPr lang="ru-RU" b="1" dirty="0" smtClean="0"/>
              <a:t>практически до нуля к 2100 г.</a:t>
            </a:r>
          </a:p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обеспечить развитие технологий захвата, использования и захоронения и углерода (</a:t>
            </a:r>
            <a:r>
              <a:rPr lang="en-US" b="1" dirty="0" smtClean="0"/>
              <a:t>CCUS</a:t>
            </a:r>
            <a:r>
              <a:rPr lang="ru-RU" b="1" dirty="0" smtClean="0"/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55576" y="5380672"/>
            <a:ext cx="8388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При неспособности своевременно выйти на пик и обеспечить снижение выбросов:</a:t>
            </a:r>
          </a:p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обеспечить развитие технологии удаления углерода из атмосферы за счет развития технологии производства </a:t>
            </a:r>
            <a:r>
              <a:rPr lang="ru-RU" b="1" dirty="0" err="1" smtClean="0"/>
              <a:t>биоэнергии</a:t>
            </a:r>
            <a:r>
              <a:rPr lang="ru-RU" b="1" dirty="0" smtClean="0"/>
              <a:t> с </a:t>
            </a:r>
            <a:r>
              <a:rPr lang="en-US" b="1" dirty="0" smtClean="0"/>
              <a:t>CCUS</a:t>
            </a:r>
            <a:r>
              <a:rPr lang="ru-RU" b="1" dirty="0" smtClean="0"/>
              <a:t> (</a:t>
            </a:r>
            <a:r>
              <a:rPr lang="en-US" b="1" dirty="0" smtClean="0"/>
              <a:t>BECCUS</a:t>
            </a:r>
            <a:r>
              <a:rPr lang="ru-RU" b="1" dirty="0" smtClean="0"/>
              <a:t>) и начать масштабно (до 10 </a:t>
            </a:r>
            <a:r>
              <a:rPr lang="ru-RU" b="1" dirty="0" err="1" smtClean="0"/>
              <a:t>Гт</a:t>
            </a:r>
            <a:r>
              <a:rPr lang="ru-RU" b="1" dirty="0" smtClean="0"/>
              <a:t> СО2экв в год) ее применять</a:t>
            </a:r>
            <a:endParaRPr lang="en-US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67544" y="1340768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124744"/>
          </a:xfrm>
          <a:solidFill>
            <a:srgbClr val="FFFFFF"/>
          </a:solidFill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Траектории «зеркальной» динамики антропогенных выбросов ПГ в основных секторах экономики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9552" y="4826675"/>
            <a:ext cx="87484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К 2050 г. электроэнергетика должна стать практически </a:t>
            </a:r>
            <a:r>
              <a:rPr lang="ru-RU" b="1" dirty="0" err="1" smtClean="0"/>
              <a:t>безуглеродной</a:t>
            </a:r>
            <a:endParaRPr lang="ru-RU" b="1" dirty="0" smtClean="0"/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к 2100 г. </a:t>
            </a:r>
            <a:r>
              <a:rPr lang="ru-RU" b="1" dirty="0" err="1" smtClean="0"/>
              <a:t>безуглеродными</a:t>
            </a:r>
            <a:r>
              <a:rPr lang="ru-RU" b="1" dirty="0" smtClean="0"/>
              <a:t> должны стать здания и промышленность 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Невозможность сведения к нулю выбросов на транспорте до конца века и снижения до нуля выбросов прочих ПГ порождает необходимость: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b="1" dirty="0" smtClean="0"/>
              <a:t>либо значительного захвата углерода лесами 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b="1" dirty="0" smtClean="0"/>
              <a:t>либо масштабного использования технологии </a:t>
            </a:r>
            <a:r>
              <a:rPr lang="en-US" b="1" dirty="0" smtClean="0"/>
              <a:t>BECCS</a:t>
            </a:r>
            <a:r>
              <a:rPr lang="ru-RU" b="1" dirty="0" smtClean="0"/>
              <a:t> в электроэнергетике уже к 2050 г. </a:t>
            </a:r>
            <a:endParaRPr lang="en-US" b="1" dirty="0"/>
          </a:p>
        </p:txBody>
      </p:sp>
      <p:pic>
        <p:nvPicPr>
          <p:cNvPr id="36865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268760"/>
            <a:ext cx="8070803" cy="3384376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67544" y="105273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340768"/>
          </a:xfrm>
          <a:solidFill>
            <a:srgbClr val="FFFFFF"/>
          </a:solidFill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10 мифов, которые мешают нам формировать адекватное «видение будущего» и стратегию развития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.  </a:t>
            </a:r>
            <a:b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Small on small scale, but big on big scale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1340768"/>
            <a:ext cx="8676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1. Рост экономики требует роста потребления энергии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2. Рост экономики требует роста потребления энергии на душу населения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3. Главный энергоресурс - это нефть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4. Высокие цены на энергию ведут к росту нагрузки по оплате энергии и к потере конкурентоспособности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5. Механизмы с ценой на углерод тормозят рост экономики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6. Энергоресурсы на основе ВИЭ всегда дороже энергии, получаемой на основе использования ископаемого топлива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7. Нельзя создать экономику, полностью основанную на использовании ВИЭ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8. Нефть и газ – самые привлекательные направления инвестирования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9. Прошлое и настоящее определяют будущее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100" b="1" dirty="0" smtClean="0"/>
              <a:t>Миф 10. Мир всегда будет нуждаться в наших углеводородах, и мы сохраним возможность роста по сырьевой модели </a:t>
            </a:r>
          </a:p>
        </p:txBody>
      </p:sp>
      <p:sp>
        <p:nvSpPr>
          <p:cNvPr id="9" name="Rectangle 8"/>
          <p:cNvSpPr/>
          <p:nvPr/>
        </p:nvSpPr>
        <p:spPr>
          <a:xfrm>
            <a:off x="467544" y="1268760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9504" y="2780928"/>
            <a:ext cx="44644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692696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273050" indent="-273050"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1. Рост экономики требует роста потребления энергии 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9552" y="5380672"/>
            <a:ext cx="86044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/>
              <a:t>Развитые страны прошли пик потребления энергии. Оно не растет (или снижается) последние 10-20 лет.</a:t>
            </a:r>
          </a:p>
          <a:p>
            <a:pPr lvl="0"/>
            <a:r>
              <a:rPr lang="ru-RU" sz="1600" b="1" dirty="0" smtClean="0"/>
              <a:t>Франция. Целевые установки:</a:t>
            </a:r>
          </a:p>
          <a:p>
            <a:pPr marL="534988" lvl="0" indent="-534988">
              <a:buBlip>
                <a:blip r:embed="rId5"/>
              </a:buBlip>
            </a:pPr>
            <a:r>
              <a:rPr lang="ru-RU" sz="1600" b="1" dirty="0" smtClean="0"/>
              <a:t>Снижение к 2050 г. потребления конечной энергии на 50% по сравнению с 2012 г.</a:t>
            </a:r>
            <a:endParaRPr lang="en-US" sz="1600" b="1" dirty="0" smtClean="0"/>
          </a:p>
          <a:p>
            <a:pPr marL="534988" indent="-534988">
              <a:buBlip>
                <a:blip r:embed="rId5"/>
              </a:buBlip>
            </a:pPr>
            <a:r>
              <a:rPr lang="ru-RU" sz="1600" b="1" dirty="0" smtClean="0"/>
              <a:t>Снижение потребления ископаемых топлив на 30% к 2030 г</a:t>
            </a:r>
            <a:r>
              <a:rPr lang="ru-RU" sz="1600" dirty="0" smtClean="0"/>
              <a:t>.</a:t>
            </a:r>
            <a:endParaRPr lang="ru-RU" sz="16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67544" y="69269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36296" y="764704"/>
            <a:ext cx="864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Россия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716016" y="764704"/>
            <a:ext cx="413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ЕС</a:t>
            </a:r>
            <a:endParaRPr lang="en-US" dirty="0"/>
          </a:p>
        </p:txBody>
      </p:sp>
      <p:pic>
        <p:nvPicPr>
          <p:cNvPr id="14" name="Рисунок 171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24744"/>
            <a:ext cx="2699792" cy="1584177"/>
          </a:xfrm>
          <a:prstGeom prst="rect">
            <a:avLst/>
          </a:prstGeom>
          <a:noFill/>
        </p:spPr>
      </p:pic>
      <p:pic>
        <p:nvPicPr>
          <p:cNvPr id="15" name="Рисунок 120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24744"/>
            <a:ext cx="2987824" cy="1584176"/>
          </a:xfrm>
          <a:prstGeom prst="rect">
            <a:avLst/>
          </a:prstGeom>
          <a:noFill/>
        </p:spPr>
      </p:pic>
      <p:pic>
        <p:nvPicPr>
          <p:cNvPr id="16" name="Рисунок 61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2841939" cy="1512168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1691680" y="76470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США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568" y="2852936"/>
            <a:ext cx="37444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5364088" y="2852936"/>
            <a:ext cx="11641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ЦЭНЭФ-</a:t>
            </a:r>
            <a:r>
              <a:rPr lang="en-US" sz="1600" b="1" dirty="0" smtClean="0"/>
              <a:t>XXI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2699792" y="2924944"/>
            <a:ext cx="8515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DNV-GL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467544" y="4941168"/>
            <a:ext cx="8676456" cy="400110"/>
          </a:xfrm>
          <a:prstGeom prst="rec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Потребление первичной энергии в мире может выйти на пик в 2020-2030 гг.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268760"/>
          </a:xfrm>
          <a:solidFill>
            <a:srgbClr val="FFFFFF"/>
          </a:solidFill>
          <a:effectLst/>
        </p:spPr>
        <p:txBody>
          <a:bodyPr>
            <a:noAutofit/>
          </a:bodyPr>
          <a:lstStyle/>
          <a:p>
            <a:pPr algn="l" eaLnBrk="1" hangingPunct="1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Потребление первичной энергии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в России будет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расти медленно: до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2020 г. оно практически не будет расти, до 2030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г.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– не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более чем на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1%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в год,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затем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-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менее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чем на 1% в год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33" y="0"/>
            <a:ext cx="4310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flipV="1">
            <a:off x="38733" y="6440091"/>
            <a:ext cx="476250" cy="417909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143001" y="182391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143001" y="182391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00900" y="6453336"/>
            <a:ext cx="1943100" cy="20121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90102" y="5049180"/>
            <a:ext cx="871538" cy="13829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1412776"/>
            <a:ext cx="8118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Россия близка к тому, чтобы перейти на траекторию развития с практически постоянным потреблением первичной энергии, по которой уже около десятилетия развиваются страны ОЭСР и, как ожидается, будут развиваться и в </a:t>
            </a:r>
            <a:r>
              <a:rPr lang="ru-RU" b="1" dirty="0" smtClean="0"/>
              <a:t>будущем 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2564904"/>
            <a:ext cx="8099429" cy="38884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7544" y="1268760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184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196752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2. Рост экономики требует роста потребления энергии на душу населения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105273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268760"/>
            <a:ext cx="4176464" cy="1872208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268760"/>
            <a:ext cx="3672408" cy="1800200"/>
          </a:xfrm>
          <a:prstGeom prst="rect">
            <a:avLst/>
          </a:prstGeom>
          <a:noFill/>
        </p:spPr>
      </p:pic>
      <p:pic>
        <p:nvPicPr>
          <p:cNvPr id="11" name="Picture 1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068960"/>
            <a:ext cx="4104456" cy="2088232"/>
          </a:xfrm>
          <a:prstGeom prst="rect">
            <a:avLst/>
          </a:prstGeom>
          <a:noFill/>
        </p:spPr>
      </p:pic>
      <p:pic>
        <p:nvPicPr>
          <p:cNvPr id="14" name="Picture 13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064" y="3068960"/>
            <a:ext cx="3816424" cy="208823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539552" y="5426839"/>
            <a:ext cx="860444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8"/>
              </a:buBlip>
            </a:pP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Динамика потребления энергии на душу населения в основном зависит от  уровня экономического развития и от цен на энергоресурсы</a:t>
            </a:r>
          </a:p>
          <a:p>
            <a:pPr marL="273050" indent="-273050">
              <a:buBlip>
                <a:blip r:embed="rId8"/>
              </a:buBlip>
            </a:pP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После уровня 20 тыс. долл. ВВП на душу населения потребление энергии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сначала перестает расти, а затем начинает снижаться     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692696"/>
          </a:xfrm>
          <a:solidFill>
            <a:srgbClr val="FFFFFF"/>
          </a:solidFill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3.  Главный энергоресурс - это нефть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7544" y="69269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08104" y="908720"/>
            <a:ext cx="3635896" cy="2677656"/>
          </a:xfrm>
          <a:prstGeom prst="rec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Главный ресурс обеспечения потребности в энергетических услугах – </a:t>
            </a:r>
            <a:r>
              <a:rPr lang="ru-RU" sz="2400" b="1" dirty="0" smtClean="0">
                <a:solidFill>
                  <a:schemeClr val="bg1"/>
                </a:solidFill>
              </a:rPr>
              <a:t>повышение энергоэффективности.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Его мобилизация с 1975 г.  позволила в 2 раза снизить глобальную потребность в энергии 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836712"/>
            <a:ext cx="4824535" cy="285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539552" y="3687901"/>
            <a:ext cx="86044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>
              <a:buBlip>
                <a:blip r:embed="rId5"/>
              </a:buBlip>
            </a:pPr>
            <a:r>
              <a:rPr lang="ru-RU" sz="2000" b="1" dirty="0" smtClean="0"/>
              <a:t>В странах МЭА в 2000-2015 гг. экономия составила: </a:t>
            </a:r>
          </a:p>
          <a:p>
            <a:pPr marL="730250" lvl="1" indent="-273050">
              <a:buBlip>
                <a:blip r:embed="rId5"/>
              </a:buBlip>
            </a:pPr>
            <a:r>
              <a:rPr lang="ru-RU" sz="2000" b="1" dirty="0" smtClean="0"/>
              <a:t>по конечной энергии – 451 </a:t>
            </a:r>
            <a:r>
              <a:rPr lang="ru-RU" sz="2000" b="1" dirty="0" err="1" smtClean="0"/>
              <a:t>мтнэ</a:t>
            </a:r>
            <a:endParaRPr lang="ru-RU" sz="2000" b="1" dirty="0" smtClean="0"/>
          </a:p>
          <a:p>
            <a:pPr marL="730250" lvl="1" indent="-273050">
              <a:buBlip>
                <a:blip r:embed="rId5"/>
              </a:buBlip>
            </a:pPr>
            <a:r>
              <a:rPr lang="ru-RU" sz="2000" b="1" dirty="0" smtClean="0"/>
              <a:t>по первичной энергии – 770 </a:t>
            </a:r>
            <a:r>
              <a:rPr lang="ru-RU" sz="2000" b="1" dirty="0" err="1" smtClean="0"/>
              <a:t>мтнэ</a:t>
            </a:r>
            <a:r>
              <a:rPr lang="ru-RU" sz="2000" b="1" dirty="0" smtClean="0"/>
              <a:t> – </a:t>
            </a:r>
            <a:r>
              <a:rPr lang="ru-RU" sz="2000" b="1" dirty="0" smtClean="0">
                <a:solidFill>
                  <a:srgbClr val="FF0000"/>
                </a:solidFill>
              </a:rPr>
              <a:t>это больше годового потребления России и на 35% больше экспорта углеводородов из России в 2016 г</a:t>
            </a:r>
          </a:p>
          <a:p>
            <a:pPr marL="730250" lvl="1" indent="-273050">
              <a:buBlip>
                <a:blip r:embed="rId5"/>
              </a:buBlip>
            </a:pPr>
            <a:r>
              <a:rPr lang="ru-RU" sz="2000" b="1" dirty="0" smtClean="0"/>
              <a:t>по расходам на энергоснабжение -  540 </a:t>
            </a:r>
            <a:r>
              <a:rPr lang="ru-RU" sz="2000" b="1" dirty="0" err="1" smtClean="0"/>
              <a:t>млрд</a:t>
            </a:r>
            <a:r>
              <a:rPr lang="ru-RU" sz="2000" b="1" dirty="0" smtClean="0"/>
              <a:t> долл. – </a:t>
            </a:r>
            <a:r>
              <a:rPr lang="ru-RU" sz="2000" b="1" dirty="0" smtClean="0">
                <a:solidFill>
                  <a:srgbClr val="FF0000"/>
                </a:solidFill>
              </a:rPr>
              <a:t>это в 3,5 раза больше доходов России от экспорта углеводородов в 2016 г</a:t>
            </a:r>
            <a:r>
              <a:rPr lang="ru-RU" sz="2000" b="1" dirty="0" smtClean="0"/>
              <a:t>. 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Кумулятивное снижение выбросов ПГ составило 13 </a:t>
            </a:r>
            <a:r>
              <a:rPr lang="ru-RU" sz="2000" b="1" dirty="0" err="1" smtClean="0"/>
              <a:t>Гт</a:t>
            </a:r>
            <a:r>
              <a:rPr lang="ru-RU" sz="2000" b="1" dirty="0" smtClean="0"/>
              <a:t> СО2экв. </a:t>
            </a:r>
          </a:p>
          <a:p>
            <a:pPr marL="273050" lvl="0" indent="-273050">
              <a:buBlip>
                <a:blip r:embed="rId5"/>
              </a:buBlip>
            </a:pPr>
            <a:r>
              <a:rPr lang="ru-RU" sz="2000" b="1" dirty="0" smtClean="0"/>
              <a:t>В странах ЕС реализуется около 2500 мер политики по повышению энергоэффективности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87624" y="1052736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/>
              <a:t>Повышение энергоэффективности</a:t>
            </a:r>
            <a:endParaRPr lang="en-US" sz="14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267744" y="1628800"/>
            <a:ext cx="64807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208912" cy="2880320"/>
          </a:xfrm>
          <a:prstGeom prst="rect">
            <a:avLst/>
          </a:prstGeom>
          <a:noFill/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908720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4. Высокие цены на энергию ведут к росту нагрузки по оплате энергии и потере конкурентоспособности 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11560" y="4005064"/>
            <a:ext cx="8532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5"/>
              </a:buBlip>
            </a:pPr>
            <a:r>
              <a:rPr lang="ru-RU" sz="2400" b="1" dirty="0" smtClean="0"/>
              <a:t>Производительность энергии </a:t>
            </a:r>
            <a:r>
              <a:rPr lang="ru-RU" sz="2000" b="1" dirty="0" smtClean="0"/>
              <a:t>(величина обратная энергоемкости) </a:t>
            </a:r>
            <a:r>
              <a:rPr lang="ru-RU" sz="2400" b="1" dirty="0" smtClean="0"/>
              <a:t>прямо пропорциональна средней цене на энергию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В странах, у которых средняя цена на энергию ниже, экономическая доступность энергии (доля расходов на энергию в ВВП) не выше, а ниже!!!  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Низкие цены на энергию консервируют технологическую отсталость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Для обеспечения экономической доступности энергии рост дохода более важен, чем сдерживание роста цен</a:t>
            </a:r>
            <a:endParaRPr lang="ru-RU" b="1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3707904" y="1340768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Средние значения за 1971-2012 гг. 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467544" y="908720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051720" y="2996952"/>
            <a:ext cx="144016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052736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5. Механизмы с ценой на углерод  тормозят рост экономики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16016" y="1124744"/>
            <a:ext cx="44279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endParaRPr lang="ru-RU" dirty="0" smtClean="0"/>
          </a:p>
        </p:txBody>
      </p:sp>
      <p:sp>
        <p:nvSpPr>
          <p:cNvPr id="8" name="Rectangle 7"/>
          <p:cNvSpPr/>
          <p:nvPr/>
        </p:nvSpPr>
        <p:spPr>
          <a:xfrm>
            <a:off x="539552" y="3356992"/>
            <a:ext cx="8604448" cy="335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Швеции налог на углерод самый высокий в мире - 131 долл./т СО</a:t>
            </a:r>
            <a:r>
              <a:rPr lang="ru-RU" sz="2000" b="1" baseline="-25000" dirty="0" smtClean="0">
                <a:latin typeface="Arial" pitchFamily="34" charset="0"/>
                <a:cs typeface="Arial" pitchFamily="34" charset="0"/>
              </a:rPr>
              <a:t>2экв.</a:t>
            </a:r>
            <a:r>
              <a:rPr lang="ru-RU" sz="2000" b="1" dirty="0" smtClean="0"/>
              <a:t> Введение налога, наряду с другими мерами, позволило: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стабилизировать потребление первичной энергии при росте ВВП в 1990-2015 гг. на 69% и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снизить выбросы ПГ на 25%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При введении налога на углерод для компенсации снижаются налоги на доходы или социальные отчисления</a:t>
            </a:r>
          </a:p>
          <a:p>
            <a:pPr marL="273050" indent="-273050">
              <a:buBlip>
                <a:blip r:embed="rId4"/>
              </a:buBlip>
            </a:pPr>
            <a:r>
              <a:rPr lang="en-US" sz="2400" b="1" dirty="0" err="1" smtClean="0"/>
              <a:t>Имеющиеся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данные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по</a:t>
            </a:r>
            <a:r>
              <a:rPr lang="en-US" sz="2400" b="1" dirty="0" smtClean="0"/>
              <a:t> 41 </a:t>
            </a:r>
            <a:r>
              <a:rPr lang="en-US" sz="2400" b="1" dirty="0" err="1" smtClean="0"/>
              <a:t>стране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не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позволяют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утверждать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что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высокая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доля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экологических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налогов</a:t>
            </a:r>
            <a:r>
              <a:rPr lang="en-US" sz="2400" b="1" dirty="0" smtClean="0"/>
              <a:t> в ВВП </a:t>
            </a:r>
            <a:r>
              <a:rPr lang="en-US" sz="2400" b="1" dirty="0" err="1" smtClean="0"/>
              <a:t>тормозит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экономический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рост</a:t>
            </a:r>
            <a:r>
              <a:rPr lang="en-US" sz="2400" b="1" dirty="0" smtClean="0"/>
              <a:t> </a:t>
            </a:r>
            <a:endParaRPr lang="ru-RU" sz="2400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67544" y="980728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268760"/>
            <a:ext cx="4032448" cy="17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196752"/>
            <a:ext cx="413505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196752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Многие страны в той или иной форме уже реализуют механизмы с ценой на углерод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" name="Рисунок 2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11560" y="1052736"/>
            <a:ext cx="7920880" cy="4968552"/>
          </a:xfrm>
          <a:prstGeom prst="rect">
            <a:avLst/>
          </a:prstGeom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11560" y="4226605"/>
            <a:ext cx="8352928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5"/>
              </a:buBlip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Оборот углеродного рынка в 2016 г. достиг 50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млрд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долл. США, из которых 70% приходится на схемы торговли выбросами, а 30% – на налоговые механизмы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5"/>
              </a:buBlip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Доходы бюджетов от налогов на углерод и сборов от систем торговли равны 26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млрд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долл.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5"/>
              </a:buBlip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Однако в 2010-2016 гг. ежегодные инвестиции в повышение энергоэффективности и развитие ВИЭ превышали 500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млрд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долл. в год, что на порядок больше оборота углеродного рынка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35696" y="1340768"/>
            <a:ext cx="511256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Существует 40 национальных систем с ценой углерода и 24 системы на уровне регионов стран, которые охватывают источники, дающие 7 ГтСО</a:t>
            </a:r>
            <a:r>
              <a:rPr lang="ru-RU" sz="1600" b="1" baseline="-30000" dirty="0" smtClean="0">
                <a:latin typeface="Arial" pitchFamily="34" charset="0"/>
                <a:cs typeface="Arial" pitchFamily="34" charset="0"/>
              </a:rPr>
              <a:t>2-экв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 выбросов ПГ в год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544" y="1124744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268760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6. Энергоресурсы на основе ВИЭ всегда дороже энергии, получаемой на основе использования ископаемого топлива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716016" y="1412776"/>
            <a:ext cx="442798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За последние 8 лет удельная стоимость (на единицу мощности или эффекта) многих </a:t>
            </a:r>
            <a:r>
              <a:rPr lang="ru-RU" b="1" dirty="0" err="1" smtClean="0"/>
              <a:t>низкоуглеродных</a:t>
            </a:r>
            <a:r>
              <a:rPr lang="ru-RU" b="1" dirty="0" smtClean="0"/>
              <a:t> технологий снизилась в </a:t>
            </a:r>
            <a:r>
              <a:rPr lang="ru-RU" sz="2400" b="1" dirty="0" smtClean="0"/>
              <a:t>3-10 раз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Уже сейчас выработка электроэнергии на ВИЭ в ряде случаев </a:t>
            </a:r>
            <a:r>
              <a:rPr lang="ru-RU" sz="2400" b="1" dirty="0" smtClean="0"/>
              <a:t>дешевле,</a:t>
            </a:r>
            <a:r>
              <a:rPr lang="ru-RU" b="1" dirty="0" smtClean="0"/>
              <a:t> чем на топливе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В Чили и ОАЭ в 2016 г. подписаны контракты с поставкой электроэнергии от СЭС по цене </a:t>
            </a:r>
            <a:r>
              <a:rPr lang="ru-RU" sz="2000" b="1" dirty="0" smtClean="0"/>
              <a:t>ниже 30 долл./МВт-ч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Положительная обратная связь: удвоение применения </a:t>
            </a:r>
            <a:r>
              <a:rPr lang="ru-RU" b="1" dirty="0" err="1" smtClean="0"/>
              <a:t>ВИЭ-технологий</a:t>
            </a:r>
            <a:r>
              <a:rPr lang="ru-RU" b="1" dirty="0" smtClean="0"/>
              <a:t> ведет к снижению затрат </a:t>
            </a:r>
            <a:r>
              <a:rPr lang="ru-RU" sz="2000" b="1" dirty="0" smtClean="0"/>
              <a:t>на 12-23%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7544" y="1196752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67544" y="1196752"/>
            <a:ext cx="4317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Энергия на основе ископаемого топлива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403648" y="1484784"/>
            <a:ext cx="720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14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7544" y="1484784"/>
            <a:ext cx="4176464" cy="36004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437112"/>
            <a:ext cx="396044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467544" y="6550223"/>
            <a:ext cx="8460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Падение приведенных затрат по договорам на покупку энергии в США </a:t>
            </a:r>
            <a:r>
              <a:rPr lang="en-US" sz="1400" b="1" dirty="0" smtClean="0"/>
              <a:t>(LBL, 2017)</a:t>
            </a:r>
            <a:endParaRPr lang="en-US" sz="1400" dirty="0"/>
          </a:p>
        </p:txBody>
      </p:sp>
      <p:sp>
        <p:nvSpPr>
          <p:cNvPr id="29" name="Rectangle 28"/>
          <p:cNvSpPr/>
          <p:nvPr/>
        </p:nvSpPr>
        <p:spPr>
          <a:xfrm>
            <a:off x="4860032" y="5445224"/>
            <a:ext cx="4283968" cy="110799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Кто отстает с развитием ВИЭ сейчас, будет оплачивать более дорогую энергию в будущем 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1259632" y="1484784"/>
            <a:ext cx="144016" cy="14401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052736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7.  Нельзя создать экономику, полностью основанную на использовании ВИЭ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11560" y="1196752"/>
            <a:ext cx="8532440" cy="5355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До промышленной революции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было именно так. </a:t>
            </a:r>
            <a:r>
              <a:rPr lang="ru-RU" b="1" baseline="0" dirty="0" smtClean="0">
                <a:latin typeface="Arial" pitchFamily="34" charset="0"/>
                <a:cs typeface="Arial" pitchFamily="34" charset="0"/>
              </a:rPr>
              <a:t>То есть это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возможно.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Появляется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все больше работ, обосновывающих такую возможность в будущем. 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b="1" dirty="0" smtClean="0"/>
              <a:t>Логика такова: 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переход на ВИЭ позволит сократить потери при сжигании топлива на производство полезной энергии на 22% от суммарного потребления первичной энергии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Отказ от необходимости добывать, перерабатывать и транспортировать топливо даст экономию еще почти 13%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Эффективность конечного использования энергии, получаемой за счет ВИЭ, может быть повышена на 7% по сравнению с нынешним показателем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Таким образом, потребление энергии снижается на 42%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Оставшаяся часть обеспечивается за счет ВИЭ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Больше двух третей опрошенных REN21 экспертов в разных странах мира считают, что обеспечение 100% потребностей человечества в энергии за счет ВИЭ к 2050 г. возможно</a:t>
            </a:r>
          </a:p>
          <a:p>
            <a:pPr marL="263525" marR="0" lvl="0" indent="-263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4"/>
              </a:buBlip>
              <a:tabLst/>
            </a:pPr>
            <a:r>
              <a:rPr lang="ru-RU" b="1" dirty="0" smtClean="0"/>
              <a:t>Для Китая появились работы, которые рассматривают сценарий с покрытием за счет ВИЭ 84% спроса на электроэнергию к 2050 г. по разумной цене и с обеспечением баланса мощностей в разных зонах графика нагрузки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544" y="105273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908720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8. Нефть и газ – самые привлекательные направления инвестирования 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836712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9552" y="3284984"/>
            <a:ext cx="86044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В 2015-2016 гг. суммарные инвестиции в </a:t>
            </a:r>
            <a:r>
              <a:rPr lang="ru-RU" sz="2000" b="1" dirty="0" err="1" smtClean="0"/>
              <a:t>низкоуглеродные</a:t>
            </a:r>
            <a:r>
              <a:rPr lang="ru-RU" sz="2000" b="1" dirty="0" smtClean="0"/>
              <a:t> технологии оцениваются в 500-635 </a:t>
            </a:r>
            <a:r>
              <a:rPr lang="ru-RU" sz="2000" b="1" dirty="0" err="1" smtClean="0"/>
              <a:t>млрд</a:t>
            </a:r>
            <a:r>
              <a:rPr lang="ru-RU" sz="2000" b="1" dirty="0" smtClean="0"/>
              <a:t> долл., что на 45-65% больше их среднего уровня в 2010-2012 гг.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 </a:t>
            </a:r>
            <a:endParaRPr lang="ru-RU" sz="2000" b="1" dirty="0" smtClean="0"/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В 2011-2029 гг. среднегодовой прирост инвестиций должен составить: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в повышение </a:t>
            </a:r>
            <a:r>
              <a:rPr lang="ru-RU" sz="2000" b="1" dirty="0" err="1" smtClean="0"/>
              <a:t>энергоэффективности</a:t>
            </a:r>
            <a:r>
              <a:rPr lang="ru-RU" sz="2000" b="1" dirty="0" smtClean="0"/>
              <a:t> – не менее 300 </a:t>
            </a:r>
            <a:r>
              <a:rPr lang="ru-RU" sz="2000" b="1" dirty="0" err="1" smtClean="0"/>
              <a:t>млрд</a:t>
            </a:r>
            <a:r>
              <a:rPr lang="ru-RU" sz="2000" b="1" dirty="0" smtClean="0"/>
              <a:t> долл.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в развитие ВИЭ – не менее 100 </a:t>
            </a:r>
            <a:r>
              <a:rPr lang="ru-RU" sz="2000" b="1" dirty="0" err="1" smtClean="0"/>
              <a:t>млрд</a:t>
            </a:r>
            <a:r>
              <a:rPr lang="ru-RU" sz="2000" b="1" dirty="0" smtClean="0"/>
              <a:t> долл. в год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Ожидается снижение инвестиций (в среднем в год):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в добычу топлива – на 50-370 </a:t>
            </a:r>
            <a:r>
              <a:rPr lang="ru-RU" sz="2000" b="1" dirty="0" err="1" smtClean="0"/>
              <a:t>млрд</a:t>
            </a:r>
            <a:r>
              <a:rPr lang="ru-RU" sz="2000" b="1" dirty="0" smtClean="0"/>
              <a:t> долл.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в топливную генерацию (без CCS) – на 40-170 </a:t>
            </a:r>
            <a:r>
              <a:rPr lang="ru-RU" sz="2000" b="1" dirty="0" err="1" smtClean="0"/>
              <a:t>млрд</a:t>
            </a:r>
            <a:r>
              <a:rPr lang="ru-RU" sz="2000" b="1" dirty="0" smtClean="0"/>
              <a:t> долл.</a:t>
            </a:r>
          </a:p>
        </p:txBody>
      </p:sp>
      <p:pic>
        <p:nvPicPr>
          <p:cNvPr id="6553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908720"/>
            <a:ext cx="5349875" cy="237626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940152" y="980728"/>
            <a:ext cx="3203848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«Инвестиционный крест» - </a:t>
            </a:r>
            <a:r>
              <a:rPr lang="ru-RU" b="1" dirty="0" smtClean="0"/>
              <a:t>изменение среднегодовых объемов и структуры инвестиций в обеспечение услугами энергоснабжения в зависимости от сценария контроля над выбросами ПГ в 2016-2040 гг.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467544" y="6211669"/>
            <a:ext cx="8676456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Impact" pitchFamily="34" charset="0"/>
              </a:rPr>
              <a:t>Нынешние изменения в структуре инвестиций  - это завтрашние изменения в структуре энергобаланса</a:t>
            </a:r>
            <a:endParaRPr lang="en-US" dirty="0">
              <a:solidFill>
                <a:schemeClr val="bg1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3168352" cy="243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548680"/>
          </a:xfrm>
          <a:solidFill>
            <a:srgbClr val="FFFFFF"/>
          </a:solidFill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9. Прошлое и настоящее определяют будущее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23928" y="1700808"/>
            <a:ext cx="52200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Кризис 2009 г. был отчасти спровоцирован резким ростом цен на энергию. Потери глобального ВВП только в 2009 г. составили около 3 </a:t>
            </a:r>
            <a:r>
              <a:rPr lang="ru-RU" sz="2000" b="1" dirty="0" err="1" smtClean="0"/>
              <a:t>трлн</a:t>
            </a:r>
            <a:r>
              <a:rPr lang="ru-RU" sz="2000" b="1" dirty="0" smtClean="0"/>
              <a:t> долл.   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Многие </a:t>
            </a:r>
            <a:r>
              <a:rPr lang="ru-RU" sz="2000" b="1" dirty="0" smtClean="0"/>
              <a:t>прогнозы</a:t>
            </a:r>
            <a:r>
              <a:rPr lang="en-US" sz="2000" b="1" dirty="0" smtClean="0"/>
              <a:t> </a:t>
            </a:r>
            <a:r>
              <a:rPr lang="ru-RU" sz="2000" b="1" dirty="0" smtClean="0"/>
              <a:t>переносят прошлое и настоящее в будущее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Путь </a:t>
            </a:r>
            <a:r>
              <a:rPr lang="ru-RU" sz="2000" b="1" dirty="0" smtClean="0"/>
              <a:t>в будущее усеян руинами </a:t>
            </a:r>
            <a:r>
              <a:rPr lang="ru-RU" sz="2000" b="1" dirty="0" smtClean="0"/>
              <a:t>прогнозов. Инерция </a:t>
            </a:r>
            <a:r>
              <a:rPr lang="ru-RU" sz="2000" b="1" dirty="0" smtClean="0"/>
              <a:t>мышления часто превышает инерцию экономических  систем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То</a:t>
            </a:r>
            <a:r>
              <a:rPr lang="ru-RU" sz="2000" b="1" dirty="0" smtClean="0"/>
              <a:t>, что сегодня кажется невозможным, завтра становится обыденным (например, запрет на продажу автомобилей с бензиновыми и дизельными двигателями в Индии, Великобритании и Франции</a:t>
            </a:r>
            <a:r>
              <a:rPr lang="ru-RU" sz="2000" b="1" dirty="0" smtClean="0"/>
              <a:t>)</a:t>
            </a:r>
            <a:endParaRPr lang="ru-RU" sz="2400" b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395536" y="1700808"/>
            <a:ext cx="28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Эволюция прогнозов выработки электроэнергии в ЕС</a:t>
            </a:r>
            <a:endParaRPr lang="en-US" sz="16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987824" y="1988840"/>
            <a:ext cx="0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67544" y="620688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67544" y="764704"/>
            <a:ext cx="8676456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Impact" pitchFamily="34" charset="0"/>
              </a:rPr>
              <a:t>Высокая смертность «базовых» сценариев  - результат ограничений роста и мер политики. Реальная жизнь – это «</a:t>
            </a:r>
            <a:r>
              <a:rPr lang="en-US" dirty="0" smtClean="0">
                <a:solidFill>
                  <a:schemeClr val="bg1"/>
                </a:solidFill>
                <a:latin typeface="Impact" pitchFamily="34" charset="0"/>
              </a:rPr>
              <a:t>Business</a:t>
            </a:r>
            <a:r>
              <a:rPr lang="ru-RU" dirty="0" smtClean="0">
                <a:solidFill>
                  <a:schemeClr val="bg1"/>
                </a:solidFill>
                <a:latin typeface="Impact" pitchFamily="34" charset="0"/>
              </a:rPr>
              <a:t>-</a:t>
            </a:r>
            <a:r>
              <a:rPr lang="en-US" dirty="0" smtClean="0">
                <a:solidFill>
                  <a:schemeClr val="bg1"/>
                </a:solidFill>
                <a:latin typeface="Impact" pitchFamily="34" charset="0"/>
              </a:rPr>
              <a:t>as</a:t>
            </a:r>
            <a:r>
              <a:rPr lang="ru-RU" dirty="0" smtClean="0">
                <a:solidFill>
                  <a:schemeClr val="bg1"/>
                </a:solidFill>
                <a:latin typeface="Impact" pitchFamily="34" charset="0"/>
              </a:rPr>
              <a:t>-</a:t>
            </a:r>
            <a:r>
              <a:rPr lang="en-US" dirty="0" smtClean="0">
                <a:solidFill>
                  <a:schemeClr val="bg1"/>
                </a:solidFill>
                <a:latin typeface="Impact" pitchFamily="34" charset="0"/>
              </a:rPr>
              <a:t>unusual</a:t>
            </a:r>
            <a:r>
              <a:rPr lang="ru-RU" dirty="0" smtClean="0">
                <a:solidFill>
                  <a:schemeClr val="bg1"/>
                </a:solidFill>
                <a:latin typeface="Impact" pitchFamily="34" charset="0"/>
              </a:rPr>
              <a:t>»</a:t>
            </a:r>
            <a:r>
              <a:rPr lang="en-US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9552" y="4149080"/>
            <a:ext cx="345638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В</a:t>
            </a:r>
            <a:r>
              <a:rPr lang="en-US" sz="2000" b="1" dirty="0" err="1" smtClean="0"/>
              <a:t>ackcasting</a:t>
            </a:r>
            <a:r>
              <a:rPr lang="en-US" sz="2000" b="1" dirty="0" smtClean="0"/>
              <a:t> </a:t>
            </a:r>
            <a:r>
              <a:rPr lang="ru-RU" sz="2000" b="1" dirty="0" smtClean="0"/>
              <a:t>– выявление траекторий перехода к </a:t>
            </a:r>
            <a:r>
              <a:rPr lang="ru-RU" sz="2400" b="1" dirty="0" smtClean="0"/>
              <a:t>целевому видению будущего </a:t>
            </a:r>
          </a:p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Нельзя увидеть будущее, если все время смотреть назад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196752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Фактическое развитие ВИЭ сметает на своем пути все прогнозные конструкции и заставляет возводить новые с гораздо более высокими оценками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.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Мечты становятся реальностью.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1268760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3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t="1289" r="9726"/>
          <a:stretch/>
        </p:blipFill>
        <p:spPr bwMode="auto">
          <a:xfrm>
            <a:off x="539552" y="1772816"/>
            <a:ext cx="4104456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10" name="Рисунок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60032" y="1844824"/>
            <a:ext cx="4283968" cy="28803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03648" y="1412776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Эволюция прогнозов развития ВЭС и СЭС и фактическая динамика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467544" y="4734342"/>
            <a:ext cx="8676456" cy="212365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Как далеко нам нужно видеть? </a:t>
            </a:r>
            <a:r>
              <a:rPr lang="ru-RU" sz="2100" b="1" dirty="0" smtClean="0">
                <a:solidFill>
                  <a:schemeClr val="bg1"/>
                </a:solidFill>
              </a:rPr>
              <a:t>Высокая инерция. На горизонте до 2030—2035 гг. многие риски мало проявляются. Нужно видеть хотя бы до 2050 г.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Как далеко мы можем видеть? </a:t>
            </a:r>
            <a:r>
              <a:rPr lang="ru-RU" sz="2100" b="1" dirty="0" smtClean="0">
                <a:solidFill>
                  <a:schemeClr val="bg1"/>
                </a:solidFill>
              </a:rPr>
              <a:t>Основные тренды и угрозы можно видеть до 2050 г. и далее. Для этого нужны модели – «машины времени»  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692696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Будущее уже здесь! Последние новости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764704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9552" y="980728"/>
            <a:ext cx="8604448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7 </a:t>
            </a:r>
            <a:r>
              <a:rPr lang="ru-RU" sz="1900" b="1" dirty="0" smtClean="0"/>
              <a:t>стран уже приняли решения или планируют отказаться от продажи легковых автомобилей с двигателями внутреннего сгорания: Норвегия (с 2025 г.), Индия и Германия (с 2030 г.), Франция и Великобритания (с 2040 г.), Голландия (с 2025 г.), Китай (?),</a:t>
            </a:r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Индия. Принята </a:t>
            </a:r>
            <a:r>
              <a:rPr lang="ru-RU" sz="1900" b="1" dirty="0" err="1" smtClean="0"/>
              <a:t>п</a:t>
            </a:r>
            <a:r>
              <a:rPr lang="en-US" sz="1900" b="1" dirty="0" err="1" smtClean="0"/>
              <a:t>рограмм</a:t>
            </a:r>
            <a:r>
              <a:rPr lang="ru-RU" sz="1900" b="1" dirty="0" smtClean="0"/>
              <a:t>а</a:t>
            </a:r>
            <a:r>
              <a:rPr lang="en-US" sz="1900" b="1" dirty="0" smtClean="0"/>
              <a:t> «</a:t>
            </a:r>
            <a:r>
              <a:rPr lang="en-US" sz="1900" b="1" dirty="0" err="1" smtClean="0"/>
              <a:t>Saubhagya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Yojna</a:t>
            </a:r>
            <a:r>
              <a:rPr lang="en-US" sz="1900" b="1" dirty="0" smtClean="0"/>
              <a:t>» </a:t>
            </a:r>
            <a:r>
              <a:rPr lang="en-US" sz="1900" b="1" dirty="0" err="1" smtClean="0"/>
              <a:t>по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электрификации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каждого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домашнего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хозяйства</a:t>
            </a:r>
            <a:r>
              <a:rPr lang="en-US" sz="1900" b="1" dirty="0" smtClean="0"/>
              <a:t> в </a:t>
            </a:r>
            <a:r>
              <a:rPr lang="en-US" sz="1900" b="1" dirty="0" err="1" smtClean="0"/>
              <a:t>стране</a:t>
            </a:r>
            <a:r>
              <a:rPr lang="en-US" sz="1900" b="1" dirty="0" smtClean="0"/>
              <a:t> с </a:t>
            </a:r>
            <a:r>
              <a:rPr lang="en-US" sz="1900" b="1" dirty="0" err="1" smtClean="0"/>
              <a:t>использованием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солнечных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батарей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накопителей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энергии</a:t>
            </a:r>
            <a:r>
              <a:rPr lang="en-US" sz="1900" b="1" dirty="0" smtClean="0"/>
              <a:t> и </a:t>
            </a:r>
            <a:r>
              <a:rPr lang="en-US" sz="1900" b="1" dirty="0" err="1" smtClean="0"/>
              <a:t>светодиодных</a:t>
            </a:r>
            <a:r>
              <a:rPr lang="en-US" sz="1900" b="1" dirty="0" smtClean="0"/>
              <a:t> </a:t>
            </a:r>
            <a:r>
              <a:rPr lang="ru-RU" sz="1900" b="1" dirty="0" smtClean="0"/>
              <a:t>ламп </a:t>
            </a:r>
            <a:r>
              <a:rPr lang="en-US" sz="1900" b="1" dirty="0" smtClean="0"/>
              <a:t>(2,5 </a:t>
            </a:r>
            <a:r>
              <a:rPr lang="en-US" sz="1900" b="1" dirty="0" err="1" smtClean="0"/>
              <a:t>млрд</a:t>
            </a:r>
            <a:r>
              <a:rPr lang="en-US" sz="1900" b="1" dirty="0" smtClean="0"/>
              <a:t>. </a:t>
            </a:r>
            <a:r>
              <a:rPr lang="en-US" sz="1900" b="1" dirty="0" err="1" smtClean="0"/>
              <a:t>долл</a:t>
            </a:r>
            <a:r>
              <a:rPr lang="en-US" sz="1900" b="1" dirty="0" smtClean="0"/>
              <a:t> США).</a:t>
            </a:r>
            <a:endParaRPr lang="ru-RU" sz="1900" b="1" dirty="0" smtClean="0"/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Во многих странах уже приняты решения по сворачиванию угольной </a:t>
            </a:r>
            <a:r>
              <a:rPr lang="ru-RU" sz="1900" b="1" dirty="0" smtClean="0"/>
              <a:t>генерации. Китай, как минимум до 2020 г., не будет строить новых электростанций на угле.</a:t>
            </a:r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 К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началу</a:t>
            </a:r>
            <a:r>
              <a:rPr lang="en-US" sz="1900" b="1" dirty="0" smtClean="0"/>
              <a:t> 2020-х </a:t>
            </a:r>
            <a:r>
              <a:rPr lang="en-US" sz="1900" b="1" dirty="0" err="1" smtClean="0"/>
              <a:t>годов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угольные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электростанции</a:t>
            </a:r>
            <a:r>
              <a:rPr lang="en-US" sz="1900" b="1" dirty="0" smtClean="0"/>
              <a:t> в США </a:t>
            </a:r>
            <a:r>
              <a:rPr lang="en-US" sz="1900" b="1" dirty="0" err="1" smtClean="0"/>
              <a:t>станут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нерентабельными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по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причине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распространения</a:t>
            </a:r>
            <a:r>
              <a:rPr lang="ru-RU" sz="1900" b="1" dirty="0" smtClean="0"/>
              <a:t> технологии ПГУ.</a:t>
            </a:r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Британский авиаперевозчик </a:t>
            </a:r>
            <a:r>
              <a:rPr lang="ru-RU" sz="1900" b="1" dirty="0" err="1" smtClean="0"/>
              <a:t>British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Airways</a:t>
            </a:r>
            <a:r>
              <a:rPr lang="ru-RU" sz="1900" b="1" dirty="0" smtClean="0"/>
              <a:t> будет заправлять часть своих самолетов, летающих в США, </a:t>
            </a:r>
            <a:r>
              <a:rPr lang="ru-RU" sz="1900" b="1" dirty="0" err="1" smtClean="0"/>
              <a:t>биотопливом</a:t>
            </a:r>
            <a:r>
              <a:rPr lang="ru-RU" sz="1900" b="1" dirty="0" smtClean="0"/>
              <a:t>.</a:t>
            </a:r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Установленная мощность СЭС в Китае в 2017 г. достигла 112 ГВт, что превысило плановое значение на 2020 г. – 105 ГВт.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О</a:t>
            </a:r>
            <a:r>
              <a:rPr lang="en-US" sz="1900" b="1" dirty="0" err="1" smtClean="0"/>
              <a:t>бщая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мощность</a:t>
            </a:r>
            <a:r>
              <a:rPr lang="en-US" sz="1900" b="1" dirty="0" smtClean="0"/>
              <a:t> АЭС в </a:t>
            </a:r>
            <a:r>
              <a:rPr lang="ru-RU" sz="1900" b="1" dirty="0" smtClean="0"/>
              <a:t>мире </a:t>
            </a:r>
            <a:r>
              <a:rPr lang="en-US" sz="1900" b="1" dirty="0" err="1" smtClean="0"/>
              <a:t>составляет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около</a:t>
            </a:r>
            <a:r>
              <a:rPr lang="en-US" sz="1900" b="1" dirty="0" smtClean="0"/>
              <a:t> 391,5 </a:t>
            </a:r>
            <a:r>
              <a:rPr lang="en-US" sz="1900" b="1" dirty="0" err="1" smtClean="0"/>
              <a:t>ГВт</a:t>
            </a:r>
            <a:r>
              <a:rPr lang="en-US" sz="1900" b="1" dirty="0" smtClean="0"/>
              <a:t>, а у </a:t>
            </a:r>
            <a:r>
              <a:rPr lang="en-US" sz="1900" b="1" dirty="0" err="1" smtClean="0"/>
              <a:t>солнечной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энергетики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этот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показатель</a:t>
            </a:r>
            <a:r>
              <a:rPr lang="en-US" sz="1900" b="1" dirty="0" smtClean="0"/>
              <a:t> к </a:t>
            </a:r>
            <a:r>
              <a:rPr lang="en-US" sz="1900" b="1" dirty="0" err="1" smtClean="0"/>
              <a:t>концу</a:t>
            </a:r>
            <a:r>
              <a:rPr lang="en-US" sz="1900" b="1" dirty="0" smtClean="0"/>
              <a:t> </a:t>
            </a:r>
            <a:r>
              <a:rPr lang="ru-RU" sz="1900" b="1" dirty="0" smtClean="0"/>
              <a:t>2017 г. </a:t>
            </a:r>
            <a:r>
              <a:rPr lang="en-US" sz="1900" b="1" dirty="0" err="1" smtClean="0"/>
              <a:t>составит</a:t>
            </a:r>
            <a:r>
              <a:rPr lang="en-US" sz="1900" b="1" dirty="0" smtClean="0"/>
              <a:t> 390 </a:t>
            </a:r>
            <a:r>
              <a:rPr lang="en-US" sz="1900" b="1" dirty="0" err="1" smtClean="0"/>
              <a:t>ГВт</a:t>
            </a:r>
            <a:r>
              <a:rPr lang="en-US" sz="1900" b="1" dirty="0" smtClean="0"/>
              <a:t>. </a:t>
            </a:r>
            <a:endParaRPr lang="ru-RU" sz="1900" b="1" dirty="0" smtClean="0"/>
          </a:p>
          <a:p>
            <a:pPr marL="273050" indent="-273050">
              <a:buBlip>
                <a:blip r:embed="rId4"/>
              </a:buBlip>
            </a:pPr>
            <a:r>
              <a:rPr lang="ru-RU" sz="1900" b="1" dirty="0" smtClean="0"/>
              <a:t>Мюнхен. Цель: вся электроэнергия, потребляемая городом, должна производиться на основе ВИЭ с 2025 г.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1052736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Миф 10. Мир всегда будет нуждаться в наших углеводородах, и мы сохраним возможность роста по сырьевой модели.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/>
            </a:r>
            <a:b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Big on small scale, but small on big scale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1124744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9552" y="4365104"/>
            <a:ext cx="86044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От удвоения мировых расходов на энергоснабжение поставщикам топлива почти ничего не достанется: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рост доходов от ВИЭ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рост поступлений от цены на углерод 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sz="2000" b="1" dirty="0" smtClean="0"/>
              <a:t>стабилизация доходов от продажи топлива для энергетических нужд и небольшой рост доходов от продажи топлив для неэнергетических нужд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Жесткая конкурентная борьба поставщиков за углеводородный пирог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268760"/>
            <a:ext cx="568863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6300192" y="1340768"/>
            <a:ext cx="26642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/>
              <a:t>Низкоуглеродные</a:t>
            </a:r>
            <a:r>
              <a:rPr lang="ru-RU" sz="2000" b="1" dirty="0" smtClean="0"/>
              <a:t> тиски» и изъятие ренты. 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Что достанется России? Нет надежды на значительный рост доходов от экспорта нефти и газа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8064896" cy="324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"/>
            <a:ext cx="8532812" cy="620687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Сырьевая экстенсивная модель роста себя исчерпала!!!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819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19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276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590800" cy="476250"/>
          </a:xfrm>
          <a:noFill/>
        </p:spPr>
        <p:txBody>
          <a:bodyPr/>
          <a:lstStyle/>
          <a:p>
            <a:fld id="{0714A1AC-D491-4845-BC9A-60A864FD65F9}" type="slidenum">
              <a:rPr lang="ru-RU" smtClean="0"/>
              <a:pPr/>
              <a:t>21</a:t>
            </a:fld>
            <a:endParaRPr lang="ru-RU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755576" y="692696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При развитии с опорой на нее Россия никак не может далеко продвинуться за пределы ВВП 1990 г.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3568" y="4797152"/>
            <a:ext cx="8460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«Замороженное время». Мотор сырьевой экономики заглох: отвлекающая» ресурсы функция ТЭК стала перевешивать ее «созидающую» функцию. 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России в отличие от Швеции нет налога на углерод, но доля расходов на энергию в ВВП выше, экономика растет медленнее, а выбросы  оказались практически замороженными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68344" y="1628800"/>
            <a:ext cx="144016" cy="2448272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7308304" y="2780928"/>
            <a:ext cx="36004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236296" y="1916832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308304" y="220486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236296" y="2564904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http://www.tennisby.com/images/f90d707cb34517f538edc1fcae1841b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2348880"/>
            <a:ext cx="319261" cy="258726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611560" y="620688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236296" y="3717032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308304" y="3212976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123728" y="1772816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«Откатно-возвратный» экономический рост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652120" y="3068960"/>
            <a:ext cx="208823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5" y="0"/>
            <a:ext cx="8676456" cy="119675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Проблемы с развитием по модели опоры на углеводороды. 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В 1996-2016 гг. три кризиса.  Суммарные потери ВВП – 17% (1998г., 2008 г. и 2015-2016 гг.), или почти 1% в год!!!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9552" y="4509120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При опоре на экспорт углеводородов параметры экономического роста России определяются за ее пределами! </a:t>
            </a:r>
          </a:p>
          <a:p>
            <a:r>
              <a:rPr lang="ru-RU" sz="2000" b="1" dirty="0" smtClean="0"/>
              <a:t>Основная часть платежей от природной и монопольной ренты поступает от экспорта углеводородов, поэтому российская экономика в значительной степени живет на «чужие деньги», а не на «деньги, заработанные дома». «Чужие деньги» кончились!</a:t>
            </a:r>
            <a:endParaRPr lang="en-US" sz="2000" b="1" dirty="0" smtClean="0"/>
          </a:p>
          <a:p>
            <a:r>
              <a:rPr lang="ru-RU" sz="2000" b="1" dirty="0" smtClean="0"/>
              <a:t>ТЭК – «локомотив» роста, который часто дает задний ход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5" y="1340768"/>
            <a:ext cx="770485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67544" y="1196752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292080" y="1340768"/>
            <a:ext cx="38519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С 1800 г. было 8 таких циклов, а с 1900 г. – 4. 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Циклический характер динамики цен на энергоносители сохранится и в будущем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После каждого падения цен в ходе 25-33 летнего цикла: 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b="1" dirty="0" smtClean="0"/>
              <a:t>они долго сохраняются на новом низком уровне</a:t>
            </a:r>
          </a:p>
          <a:p>
            <a:pPr marL="730250" lvl="1" indent="-273050">
              <a:buBlip>
                <a:blip r:embed="rId4"/>
              </a:buBlip>
            </a:pPr>
            <a:r>
              <a:rPr lang="ru-RU" b="1" dirty="0" smtClean="0"/>
              <a:t>суммарные реальные доходы экспортеров снижаются, и они отчаянно борются за свои доли на рынке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Возможности России увеличивать свою долю ограничены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>
                <a:latin typeface="+mj-lt"/>
              </a:rPr>
              <a:t>Ожидание роста цен  для обеспечения роста равнозначно поражению без сражения </a:t>
            </a:r>
          </a:p>
        </p:txBody>
      </p:sp>
      <p:pic>
        <p:nvPicPr>
          <p:cNvPr id="55307" name="Picture 11" descr="Logs of oil, natural gas, and coal prices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645024"/>
            <a:ext cx="4320480" cy="3024336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5364088" y="4869160"/>
            <a:ext cx="3563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endParaRPr lang="en-US" sz="2000" dirty="0"/>
          </a:p>
        </p:txBody>
      </p:sp>
      <p:sp>
        <p:nvSpPr>
          <p:cNvPr id="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460432" cy="1052736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dirty="0" smtClean="0">
                <a:solidFill>
                  <a:schemeClr val="accent4"/>
                </a:solidFill>
                <a:latin typeface="Impact" pitchFamily="34" charset="0"/>
              </a:rPr>
              <a:t>Новый пик цен на углеводороды можно ожидать в 2035-2040 гг. , но … за ним последует новый обвал</a:t>
            </a:r>
            <a:endParaRPr lang="en-US" sz="2800" dirty="0" smtClean="0">
              <a:solidFill>
                <a:schemeClr val="accent4"/>
              </a:solidFill>
              <a:latin typeface="Impact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1600" y="4581128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Динамика цен нефти, угля и газа. 1870-2014</a:t>
            </a:r>
          </a:p>
        </p:txBody>
      </p:sp>
      <p:sp>
        <p:nvSpPr>
          <p:cNvPr id="46" name="Right Brace 45"/>
          <p:cNvSpPr/>
          <p:nvPr/>
        </p:nvSpPr>
        <p:spPr>
          <a:xfrm rot="16200000" flipH="1">
            <a:off x="4644008" y="6021288"/>
            <a:ext cx="216024" cy="9361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Brace 47"/>
          <p:cNvSpPr/>
          <p:nvPr/>
        </p:nvSpPr>
        <p:spPr>
          <a:xfrm rot="16200000" flipH="1">
            <a:off x="3671900" y="5985284"/>
            <a:ext cx="216024" cy="10081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Brace 48"/>
          <p:cNvSpPr/>
          <p:nvPr/>
        </p:nvSpPr>
        <p:spPr>
          <a:xfrm rot="16200000" flipH="1">
            <a:off x="2771800" y="6093296"/>
            <a:ext cx="224408" cy="800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Brace 49"/>
          <p:cNvSpPr/>
          <p:nvPr/>
        </p:nvSpPr>
        <p:spPr>
          <a:xfrm rot="16200000" flipH="1">
            <a:off x="2015716" y="6129300"/>
            <a:ext cx="224408" cy="7284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Brace 50"/>
          <p:cNvSpPr/>
          <p:nvPr/>
        </p:nvSpPr>
        <p:spPr>
          <a:xfrm rot="16200000" flipH="1">
            <a:off x="1259632" y="6093296"/>
            <a:ext cx="224408" cy="800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1268760"/>
            <a:ext cx="4320480" cy="2232248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611560" y="1052736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44644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268760"/>
          </a:xfrm>
          <a:solidFill>
            <a:srgbClr val="FFFFFF"/>
          </a:solidFill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2"/>
                </a:solidFill>
                <a:latin typeface="Impact" pitchFamily="34" charset="0"/>
              </a:rPr>
              <a:t>Экономика шагреневой кожи. Без эффективной модернизации в России просто не будет экономического роста, тем более близкого к среднемировому!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60032" y="2241352"/>
            <a:ext cx="4283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Без модернизации невозможна даже реализация потенциала догоняющего развития на основе технологической имитации, не говоря уже о переходе к развитию на технологической границе, который требует:</a:t>
            </a:r>
          </a:p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Инновационной среды и культуры, включающих демократизацию, устранение коррупции и бюрократизма, развитие конкуренции во всех сферах. </a:t>
            </a:r>
          </a:p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Альтернативы нет!!!</a:t>
            </a:r>
          </a:p>
          <a:p>
            <a:pPr marL="273050" indent="-273050">
              <a:buBlip>
                <a:blip r:embed="rId5"/>
              </a:buBlip>
            </a:pPr>
            <a:r>
              <a:rPr lang="ru-RU" b="1" dirty="0" smtClean="0"/>
              <a:t>Нынешняя технологическая граница – высокотехнологичная </a:t>
            </a:r>
            <a:r>
              <a:rPr lang="ru-RU" b="1" dirty="0" err="1" smtClean="0"/>
              <a:t>низкоуглеродная</a:t>
            </a:r>
            <a:r>
              <a:rPr lang="ru-RU" b="1" dirty="0" smtClean="0"/>
              <a:t> «зеленая» экономика </a:t>
            </a:r>
            <a:endParaRPr lang="ru-RU" b="1" dirty="0" smtClean="0">
              <a:latin typeface="+mj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051720" y="2420888"/>
            <a:ext cx="24482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Доля нефтегазового сектора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ВВП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1340768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Необходимо заместить выпадающие нефтегазовые доходы.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Модернизация основных фондов возможна только на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низкоуглеродной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основе для производства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низкоуглеродной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продукции  </a:t>
            </a:r>
            <a:endParaRPr lang="en-US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581128"/>
            <a:ext cx="4392488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619672" y="4707287"/>
            <a:ext cx="309634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Доля нефтегазового сектора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доходах консолидированного бюджета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763688" y="2924944"/>
            <a:ext cx="288032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923928" y="2996952"/>
            <a:ext cx="0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259632" y="5445224"/>
            <a:ext cx="3528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995936" y="5445224"/>
            <a:ext cx="0" cy="5040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67544" y="1268760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67544" y="1225689"/>
            <a:ext cx="8676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</a:t>
            </a:r>
            <a:r>
              <a:rPr lang="ru-RU" sz="2000" b="1" dirty="0" smtClean="0"/>
              <a:t>2017-2040 гг. суммарные инвестиции в </a:t>
            </a:r>
            <a:r>
              <a:rPr lang="ru-RU" sz="2000" b="1" dirty="0" err="1" smtClean="0"/>
              <a:t>низкоуглеродные</a:t>
            </a:r>
            <a:r>
              <a:rPr lang="ru-RU" sz="2000" b="1" dirty="0" smtClean="0"/>
              <a:t> технологии составят 60 трлн. долл. Какая часть рынка достанется России??? </a:t>
            </a:r>
          </a:p>
          <a:p>
            <a:pPr marL="273050" indent="-273050"/>
            <a:r>
              <a:rPr lang="ru-RU" sz="2000" b="1" dirty="0" smtClean="0"/>
              <a:t>Новые </a:t>
            </a:r>
            <a:r>
              <a:rPr lang="ru-RU" sz="2000" b="1" dirty="0" smtClean="0"/>
              <a:t>глобальные рынки:</a:t>
            </a:r>
            <a:endParaRPr lang="en-US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Услуг </a:t>
            </a:r>
            <a:r>
              <a:rPr lang="ru-RU" sz="2000" b="1" dirty="0" smtClean="0"/>
              <a:t>ЭСКО - вырастет с 17 млрд. </a:t>
            </a:r>
            <a:r>
              <a:rPr lang="ru-RU" sz="2000" b="1" dirty="0" err="1" smtClean="0"/>
              <a:t>долл</a:t>
            </a:r>
            <a:r>
              <a:rPr lang="ru-RU" sz="2000" b="1" dirty="0" smtClean="0"/>
              <a:t> в 2017 до 31 млрд. в 2026 г.</a:t>
            </a:r>
            <a:endParaRPr lang="en-US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Информационных технологий в освещении - </a:t>
            </a:r>
            <a:r>
              <a:rPr lang="en-US" sz="2000" b="1" dirty="0" smtClean="0"/>
              <a:t>$</a:t>
            </a:r>
            <a:r>
              <a:rPr lang="en-US" sz="2000" b="1" dirty="0" smtClean="0"/>
              <a:t>4.5 </a:t>
            </a:r>
            <a:r>
              <a:rPr lang="ru-RU" sz="2000" b="1" dirty="0" smtClean="0"/>
              <a:t>млрд. в 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г</a:t>
            </a:r>
            <a:r>
              <a:rPr lang="en-US" sz="2000" b="1" dirty="0" smtClean="0"/>
              <a:t>.</a:t>
            </a:r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Устройств для интернета вещей в промышленности - </a:t>
            </a:r>
            <a:r>
              <a:rPr lang="en-US" sz="2000" b="1" dirty="0" smtClean="0"/>
              <a:t>$</a:t>
            </a:r>
            <a:r>
              <a:rPr lang="en-US" sz="2000" b="1" dirty="0" smtClean="0"/>
              <a:t>129 </a:t>
            </a:r>
            <a:r>
              <a:rPr lang="ru-RU" sz="2000" b="1" dirty="0" smtClean="0"/>
              <a:t>млрд. в 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Устройств для систем управления энергопотреблением зданий - </a:t>
            </a:r>
            <a:r>
              <a:rPr lang="en-US" sz="2000" b="1" dirty="0" smtClean="0"/>
              <a:t>$</a:t>
            </a:r>
            <a:r>
              <a:rPr lang="ru-RU" sz="2000" b="1" dirty="0" smtClean="0"/>
              <a:t>13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в 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Технологий для строительства энергоэффективных зданий </a:t>
            </a:r>
            <a:r>
              <a:rPr lang="ru-RU" sz="2000" b="1" dirty="0" smtClean="0"/>
              <a:t>т</a:t>
            </a:r>
            <a:r>
              <a:rPr lang="ru-RU" sz="2000" b="1" dirty="0" smtClean="0"/>
              <a:t>олько </a:t>
            </a:r>
            <a:r>
              <a:rPr lang="ru-RU" sz="2000" b="1" dirty="0" smtClean="0"/>
              <a:t>в Европе </a:t>
            </a:r>
            <a:r>
              <a:rPr lang="ru-RU" sz="2000" b="1" dirty="0" smtClean="0"/>
              <a:t>- </a:t>
            </a:r>
            <a:r>
              <a:rPr lang="en-US" sz="2000" b="1" dirty="0" smtClean="0"/>
              <a:t>$</a:t>
            </a:r>
            <a:r>
              <a:rPr lang="ru-RU" sz="2000" b="1" dirty="0" smtClean="0"/>
              <a:t>112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в 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Материалов для лопастей ВЭС - </a:t>
            </a:r>
            <a:r>
              <a:rPr lang="en-US" sz="2000" b="1" dirty="0" smtClean="0"/>
              <a:t>$</a:t>
            </a:r>
            <a:r>
              <a:rPr lang="ru-RU" sz="2000" b="1" dirty="0" smtClean="0"/>
              <a:t>37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в 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Услуг по мониторингу и прогнозирования выдачи энергии  </a:t>
            </a:r>
            <a:r>
              <a:rPr lang="ru-RU" sz="2000" b="1" dirty="0" err="1" smtClean="0"/>
              <a:t>погодозависимых</a:t>
            </a:r>
            <a:r>
              <a:rPr lang="ru-RU" sz="2000" b="1" dirty="0" smtClean="0"/>
              <a:t> ВИЭ - </a:t>
            </a:r>
            <a:r>
              <a:rPr lang="en-US" sz="2000" b="1" dirty="0" smtClean="0"/>
              <a:t>$</a:t>
            </a:r>
            <a:r>
              <a:rPr lang="ru-RU" sz="2000" b="1" dirty="0" smtClean="0"/>
              <a:t>22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в 2017-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Хранения энергии для </a:t>
            </a:r>
            <a:r>
              <a:rPr lang="ru-RU" sz="2000" b="1" dirty="0" err="1" smtClean="0"/>
              <a:t>микросетей</a:t>
            </a:r>
            <a:r>
              <a:rPr lang="ru-RU" sz="2000" b="1" dirty="0" smtClean="0"/>
              <a:t> - </a:t>
            </a:r>
            <a:r>
              <a:rPr lang="en-US" sz="2000" b="1" dirty="0" smtClean="0"/>
              <a:t>$</a:t>
            </a:r>
            <a:r>
              <a:rPr lang="ru-RU" sz="2000" b="1" dirty="0" smtClean="0"/>
              <a:t>22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в 2017-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Предоставления услуг по энергоснабжению (под ключ - </a:t>
            </a:r>
            <a:r>
              <a:rPr lang="en-US" sz="2000" b="1" dirty="0" smtClean="0"/>
              <a:t>energy as a service </a:t>
            </a:r>
            <a:r>
              <a:rPr lang="ru-RU" sz="2000" b="1" dirty="0" smtClean="0"/>
              <a:t>- </a:t>
            </a:r>
            <a:r>
              <a:rPr lang="en-US" sz="2000" b="1" dirty="0" err="1" smtClean="0"/>
              <a:t>EaaS</a:t>
            </a:r>
            <a:r>
              <a:rPr lang="ru-RU" sz="2000" b="1" dirty="0" smtClean="0"/>
              <a:t>)</a:t>
            </a:r>
            <a:r>
              <a:rPr lang="en-US" sz="2000" b="1" dirty="0" smtClean="0"/>
              <a:t> </a:t>
            </a:r>
            <a:r>
              <a:rPr lang="ru-RU" sz="2000" b="1" dirty="0" smtClean="0"/>
              <a:t>- превысит </a:t>
            </a:r>
            <a:r>
              <a:rPr lang="en-US" sz="2000" b="1" dirty="0" smtClean="0"/>
              <a:t>$</a:t>
            </a:r>
            <a:r>
              <a:rPr lang="ru-RU" sz="2000" b="1" dirty="0" smtClean="0"/>
              <a:t>221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в </a:t>
            </a:r>
            <a:r>
              <a:rPr lang="en-US" sz="2000" b="1" dirty="0" smtClean="0"/>
              <a:t>2026</a:t>
            </a:r>
            <a:r>
              <a:rPr lang="ru-RU" sz="2000" b="1" dirty="0" smtClean="0"/>
              <a:t> г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pPr marL="273050" indent="-273050">
              <a:buBlip>
                <a:blip r:embed="rId2"/>
              </a:buBlip>
            </a:pPr>
            <a:r>
              <a:rPr lang="ru-RU" sz="2000" b="1" dirty="0" smtClean="0"/>
              <a:t>Создания инфраструктуры для заправки электромобилей мощностью 230 ГВт </a:t>
            </a:r>
            <a:r>
              <a:rPr lang="ru-RU" sz="2000" b="1" dirty="0" smtClean="0"/>
              <a:t>– суммарно </a:t>
            </a:r>
            <a:r>
              <a:rPr lang="en-US" sz="2000" b="1" dirty="0" smtClean="0"/>
              <a:t>$</a:t>
            </a:r>
            <a:r>
              <a:rPr lang="ru-RU" sz="2000" b="1" dirty="0" smtClean="0"/>
              <a:t>80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млрд. </a:t>
            </a:r>
            <a:r>
              <a:rPr lang="ru-RU" sz="2000" b="1" dirty="0" smtClean="0"/>
              <a:t>к </a:t>
            </a:r>
            <a:r>
              <a:rPr lang="ru-RU" sz="2000" b="1" dirty="0" smtClean="0"/>
              <a:t>2025 г. </a:t>
            </a:r>
            <a:endParaRPr lang="en-US" sz="2000" b="1" dirty="0" smtClean="0"/>
          </a:p>
        </p:txBody>
      </p:sp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980728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Новые рынки, на которых нас еще не видно, но которые снижают ниши для поставщиков топлива</a:t>
            </a:r>
            <a:endParaRPr lang="ru-RU" sz="1800" dirty="0" smtClean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105273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37333" y="6488668"/>
            <a:ext cx="1962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Navigant research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484784"/>
          </a:xfrm>
          <a:solidFill>
            <a:srgbClr val="FFFFFF"/>
          </a:solidFill>
          <a:effectLst/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Робкое видение будущего. Энергетическая стратегия России – стратегия инерции – «замороженное время».   Нужно идти не от прошлого к будущему, а от видения будущего к стратегии изменения. Нужно уметь мечтать и строить желанное будущее 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" y="0"/>
            <a:ext cx="4310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-30141" y="6440091"/>
            <a:ext cx="476250" cy="417909"/>
          </a:xfrm>
          <a:solidFill>
            <a:srgbClr val="FFFF00">
              <a:alpha val="50195"/>
            </a:srgbClr>
          </a:solidFill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143001" y="182391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143001" y="182391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700808"/>
            <a:ext cx="496855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4293095"/>
            <a:ext cx="4235078" cy="237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539552" y="4725144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Blip>
                <a:blip r:embed="rId7"/>
              </a:buBlip>
              <a:defRPr/>
            </a:pPr>
            <a:r>
              <a:rPr lang="ru-RU" b="1" dirty="0" smtClean="0"/>
              <a:t>В Китае энергоемкость ВВП только в 2015 г. снизилась на 5,6%</a:t>
            </a:r>
          </a:p>
          <a:p>
            <a:pPr marL="266700" indent="-266700">
              <a:buBlip>
                <a:blip r:embed="rId7"/>
              </a:buBlip>
              <a:defRPr/>
            </a:pPr>
            <a:r>
              <a:rPr lang="ru-RU" b="1" dirty="0" smtClean="0"/>
              <a:t>В России за 2007-2015 гг. </a:t>
            </a:r>
            <a:r>
              <a:rPr lang="ru-RU" b="1" dirty="0" err="1" smtClean="0"/>
              <a:t>энергоем</a:t>
            </a:r>
            <a:r>
              <a:rPr lang="en-US" b="1" dirty="0" smtClean="0"/>
              <a:t>-</a:t>
            </a:r>
            <a:r>
              <a:rPr lang="ru-RU" b="1" dirty="0" smtClean="0"/>
              <a:t>кость ВВП снизилась только на 7,8% </a:t>
            </a:r>
          </a:p>
          <a:p>
            <a:pPr marL="266700" indent="-266700">
              <a:buBlip>
                <a:blip r:embed="rId7"/>
              </a:buBlip>
              <a:defRPr/>
            </a:pPr>
            <a:r>
              <a:rPr lang="ru-RU" b="1" dirty="0" smtClean="0"/>
              <a:t>В течение 4 лет она практически не снижалась либо росла</a:t>
            </a:r>
            <a:endParaRPr lang="en-US" b="1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5436096" y="1628800"/>
            <a:ext cx="370790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Blip>
                <a:blip r:embed="rId7"/>
              </a:buBlip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В Энергетической стратегии России заложены старые  инвестиционные приоритеты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…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buBlip>
                <a:blip r:embed="rId7"/>
              </a:buBlip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По приоритетам и результаты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!</a:t>
            </a:r>
            <a:endParaRPr lang="ru-RU" b="1" dirty="0" smtClean="0"/>
          </a:p>
          <a:p>
            <a:pPr marL="266700" indent="-266700">
              <a:buBlip>
                <a:blip r:embed="rId7"/>
              </a:buBlip>
              <a:defRPr/>
            </a:pPr>
            <a:r>
              <a:rPr lang="ru-RU" b="1" dirty="0" smtClean="0"/>
              <a:t>В Китае в 2017 мощности только СЭС составили 112 ГВт</a:t>
            </a:r>
          </a:p>
          <a:p>
            <a:pPr marL="266700" indent="-266700">
              <a:buBlip>
                <a:blip r:embed="rId7"/>
              </a:buBlip>
              <a:defRPr/>
            </a:pPr>
            <a:r>
              <a:rPr lang="ru-RU" b="1" dirty="0" smtClean="0"/>
              <a:t>В России «Энергетическая стратегия» ставит цель выйти на 6 ГВт НВИЭ на 2035 г. 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6444208" y="4365104"/>
            <a:ext cx="0" cy="172819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572000" y="6334780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Указ Президента о снижении энергоемкости ВВП на 40%</a:t>
            </a:r>
            <a:endParaRPr lang="en-US" sz="1400" dirty="0"/>
          </a:p>
        </p:txBody>
      </p:sp>
      <p:sp>
        <p:nvSpPr>
          <p:cNvPr id="15" name="Oval 14"/>
          <p:cNvSpPr/>
          <p:nvPr/>
        </p:nvSpPr>
        <p:spPr>
          <a:xfrm>
            <a:off x="3419872" y="2924944"/>
            <a:ext cx="936104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7544" y="1484784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36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83568" y="5373216"/>
            <a:ext cx="81369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000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532812" cy="90872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Россия. Технический потенциал снижения выбросов ПГ в секторе «энергетика» превышает 50%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3557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55577" y="1412776"/>
          <a:ext cx="8208912" cy="4333741"/>
        </p:xfrm>
        <a:graphic>
          <a:graphicData uri="http://schemas.openxmlformats.org/drawingml/2006/table">
            <a:tbl>
              <a:tblPr/>
              <a:tblGrid>
                <a:gridCol w="2388310"/>
                <a:gridCol w="852050"/>
                <a:gridCol w="864096"/>
                <a:gridCol w="1008112"/>
                <a:gridCol w="936104"/>
                <a:gridCol w="1008112"/>
                <a:gridCol w="1152128"/>
              </a:tblGrid>
              <a:tr h="5130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Сектора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Факт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Потенциал снижения выбросов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ПГ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Выбросы после реализации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потенциала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1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1990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2014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мин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макс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мин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макс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Энергетический сектор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3250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2355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1297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1229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812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Повышение энергоэффективности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960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1058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24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Развитие ВИЭ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98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68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Сельское хозяйство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315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132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112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152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Промышленные процессы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298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213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25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25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188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238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Управление отходами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77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112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66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158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Всего без землепользования и разведения лесов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2812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1149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1217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1663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1595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Снижение выбросов относительно уровня 1990 г. (без землепользования и разведения лесов)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29%</a:t>
                      </a:r>
                      <a:endParaRPr lang="en-US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29%</a:t>
                      </a:r>
                      <a:endParaRPr lang="en-US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31%</a:t>
                      </a:r>
                      <a:endParaRPr lang="en-US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58%</a:t>
                      </a:r>
                      <a:endParaRPr lang="en-US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60%</a:t>
                      </a:r>
                      <a:endParaRPr lang="en-US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899592" y="6021288"/>
            <a:ext cx="14055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/>
                <a:ea typeface="Times New Roman"/>
              </a:rPr>
              <a:t>ЦЭНЭФ-</a:t>
            </a:r>
            <a:r>
              <a:rPr lang="en-US" sz="1600" b="1" dirty="0" smtClean="0">
                <a:latin typeface="Times New Roman"/>
                <a:ea typeface="Times New Roman"/>
              </a:rPr>
              <a:t>XXI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39552" y="90872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9985802"/>
              </p:ext>
            </p:extLst>
          </p:nvPr>
        </p:nvGraphicFramePr>
        <p:xfrm>
          <a:off x="3323590" y="2862470"/>
          <a:ext cx="3054026" cy="3086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Переход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России на траекторию экологически </a:t>
            </a:r>
            <a:endParaRPr lang="ru-RU" sz="2400" b="1" dirty="0" smtClean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сбалансированного развития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Сокращение загрязнений и выбросов к 2050 г. на 50% от  уровня 2015</a:t>
            </a:r>
            <a:r>
              <a:rPr lang="en-US" b="1" dirty="0" smtClean="0">
                <a:solidFill>
                  <a:schemeClr val="bg1"/>
                </a:solidFill>
              </a:rPr>
              <a:t> </a:t>
            </a:r>
            <a:r>
              <a:rPr lang="ru-RU" b="1" dirty="0" smtClean="0">
                <a:solidFill>
                  <a:schemeClr val="bg1"/>
                </a:solidFill>
              </a:rPr>
              <a:t>г.</a:t>
            </a:r>
            <a:endParaRPr lang="ru-RU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517231"/>
              </p:ext>
            </p:extLst>
          </p:nvPr>
        </p:nvGraphicFramePr>
        <p:xfrm>
          <a:off x="2" y="2862470"/>
          <a:ext cx="3207024" cy="3030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90207853"/>
              </p:ext>
            </p:extLst>
          </p:nvPr>
        </p:nvGraphicFramePr>
        <p:xfrm>
          <a:off x="6377616" y="2857207"/>
          <a:ext cx="2683578" cy="303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0" y="1512565"/>
            <a:ext cx="8886680" cy="61555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«базовому» и «зеленому» сценариям</a:t>
            </a:r>
            <a:endParaRPr lang="ru-RU" sz="24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0" y="2164466"/>
          <a:ext cx="9144000" cy="659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337"/>
                <a:gridCol w="3113590"/>
                <a:gridCol w="2801073"/>
              </a:tblGrid>
              <a:tr h="65975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Выбросы загрязняющих веществ в атмосферу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отходов производства и потребления</a:t>
                      </a:r>
                      <a:endParaRPr lang="en-US" sz="1600" dirty="0"/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Сброс загрязненных сточных вод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России предстоит перейти к модели роста, которая позволяет не только замораживать, но и значительно снижать, причем не только удельные, но и абсолютные показатели негативного воздействия на окружающую среду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1" name="Picture 10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96752"/>
            <a:ext cx="907430" cy="90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1196752"/>
            <a:ext cx="907430" cy="90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6358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611560" y="620688"/>
            <a:ext cx="8532440" cy="5088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26106" y="6150114"/>
            <a:ext cx="5717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Борис Александрович Дубровский</a:t>
            </a:r>
            <a:endParaRPr lang="en-US" sz="2400" b="1" dirty="0" smtClean="0"/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Губернатор Челябинской области  </a:t>
            </a:r>
          </a:p>
        </p:txBody>
      </p:sp>
      <p:grpSp>
        <p:nvGrpSpPr>
          <p:cNvPr id="2" name="Группа 20"/>
          <p:cNvGrpSpPr/>
          <p:nvPr/>
        </p:nvGrpSpPr>
        <p:grpSpPr>
          <a:xfrm>
            <a:off x="683568" y="5949387"/>
            <a:ext cx="8490853" cy="708116"/>
            <a:chOff x="-16566" y="5954080"/>
            <a:chExt cx="9174421" cy="911768"/>
          </a:xfrm>
        </p:grpSpPr>
        <p:pic>
          <p:nvPicPr>
            <p:cNvPr id="11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12" name="Рисунок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sp>
        <p:nvSpPr>
          <p:cNvPr id="14" name="Заголовок 1"/>
          <p:cNvSpPr txBox="1">
            <a:spLocks/>
          </p:cNvSpPr>
          <p:nvPr/>
        </p:nvSpPr>
        <p:spPr>
          <a:xfrm>
            <a:off x="1403648" y="3140968"/>
            <a:ext cx="8704162" cy="10185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685800" dist="914400" dir="9300000" sx="103000" sy="103000" algn="tl" rotWithShape="0">
                    <a:schemeClr val="accent1">
                      <a:lumMod val="75000"/>
                      <a:alpha val="83000"/>
                    </a:schemeClr>
                  </a:outerShdw>
                </a:effectLst>
              </a:rPr>
              <a:t>Нет одной дороги в будущее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685800" dist="914400" dir="9300000" sx="103000" sy="103000" algn="tl" rotWithShape="0">
                    <a:schemeClr val="accent1">
                      <a:lumMod val="75000"/>
                      <a:alpha val="83000"/>
                    </a:schemeClr>
                  </a:outerShdw>
                </a:effectLst>
              </a:rPr>
              <a:t>!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685800" dist="914400" dir="9300000" sx="103000" sy="103000" algn="tl" rotWithShape="0">
                    <a:schemeClr val="accent1">
                      <a:lumMod val="75000"/>
                      <a:alpha val="83000"/>
                    </a:schemeClr>
                  </a:outerShdw>
                </a:effectLst>
              </a:rPr>
              <a:t>Нужно выбрать правильную дорогу</a:t>
            </a:r>
            <a:r>
              <a:rPr lang="ru-RU" sz="3200" dirty="0" smtClean="0">
                <a:solidFill>
                  <a:schemeClr val="bg1"/>
                </a:solidFill>
              </a:rPr>
              <a:t>!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6" name="Picture 5" descr="http://www.radionetplus.ru/uploads/posts/2013-04/1365401259_teplye-oboi-20.jpg"/>
          <p:cNvPicPr/>
          <p:nvPr/>
        </p:nvPicPr>
        <p:blipFill rotWithShape="1">
          <a:blip r:embed="rId5" cstate="print"/>
          <a:srcRect l="40268"/>
          <a:stretch/>
        </p:blipFill>
        <p:spPr bwMode="auto">
          <a:xfrm>
            <a:off x="6300192" y="1196752"/>
            <a:ext cx="2198155" cy="1843049"/>
          </a:xfrm>
          <a:prstGeom prst="ellipse">
            <a:avLst/>
          </a:prstGeom>
          <a:ln w="15875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611560" y="0"/>
            <a:ext cx="8532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  <a:latin typeface="Impact" pitchFamily="34" charset="0"/>
              </a:rPr>
              <a:t>Цена бездействия может кратно превышать цену действия!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</p:spTree>
    <p:extLst>
      <p:ext uri="{BB962C8B-B14F-4D97-AF65-F5344CB8AC3E}">
        <p14:creationId xmlns="" xmlns:p14="http://schemas.microsoft.com/office/powerpoint/2010/main" val="8804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1560" y="3786390"/>
            <a:ext cx="3240360" cy="307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solidFill>
                  <a:srgbClr val="FFFF00"/>
                </a:solidFill>
                <a:latin typeface="Impact" pitchFamily="34" charset="0"/>
              </a:rPr>
              <a:t>Спасибо за внимание!</a:t>
            </a:r>
          </a:p>
          <a:p>
            <a:pPr>
              <a:lnSpc>
                <a:spcPct val="80000"/>
              </a:lnSpc>
            </a:pPr>
            <a:endParaRPr lang="ru-RU" sz="3200" dirty="0" smtClean="0">
              <a:solidFill>
                <a:srgbClr val="FFFF00"/>
              </a:solidFill>
              <a:latin typeface="Impact" pitchFamily="34" charset="0"/>
            </a:endParaRP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FFFF00"/>
                </a:solidFill>
                <a:latin typeface="Impact" pitchFamily="34" charset="0"/>
              </a:rPr>
              <a:t>Центр энергоэффективности – </a:t>
            </a:r>
            <a:r>
              <a:rPr lang="en-US" dirty="0" smtClean="0">
                <a:solidFill>
                  <a:srgbClr val="FFFF00"/>
                </a:solidFill>
                <a:latin typeface="Impact" pitchFamily="34" charset="0"/>
              </a:rPr>
              <a:t>XXI </a:t>
            </a:r>
            <a:r>
              <a:rPr lang="ru-RU" dirty="0" smtClean="0">
                <a:solidFill>
                  <a:srgbClr val="FFFF00"/>
                </a:solidFill>
                <a:latin typeface="Impact" pitchFamily="34" charset="0"/>
              </a:rPr>
              <a:t>век (ЦЭНЭФ-</a:t>
            </a:r>
            <a:r>
              <a:rPr lang="en-US" dirty="0" smtClean="0">
                <a:solidFill>
                  <a:srgbClr val="FFFF00"/>
                </a:solidFill>
                <a:latin typeface="Impact" pitchFamily="34" charset="0"/>
              </a:rPr>
              <a:t>XXI</a:t>
            </a:r>
            <a:r>
              <a:rPr lang="ru-RU" dirty="0" smtClean="0">
                <a:solidFill>
                  <a:srgbClr val="FFFF00"/>
                </a:solidFill>
                <a:latin typeface="Impact" pitchFamily="34" charset="0"/>
              </a:rPr>
              <a:t>) </a:t>
            </a:r>
            <a:br>
              <a:rPr lang="ru-RU" dirty="0" smtClean="0">
                <a:solidFill>
                  <a:srgbClr val="FFFF00"/>
                </a:solidFill>
                <a:latin typeface="Impact" pitchFamily="34" charset="0"/>
              </a:rPr>
            </a:br>
            <a:r>
              <a:rPr lang="ru-RU" dirty="0" smtClean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ru-RU" dirty="0" smtClean="0">
                <a:solidFill>
                  <a:schemeClr val="accent2"/>
                </a:solidFill>
                <a:latin typeface="Impact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Impact" pitchFamily="34" charset="0"/>
              </a:rPr>
              <a:t> Мы тратим свою энергию, чтобы экономить вашу!</a:t>
            </a:r>
            <a:r>
              <a:rPr lang="en-US" dirty="0" smtClean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en-US" dirty="0" smtClean="0">
                <a:solidFill>
                  <a:schemeClr val="accent2"/>
                </a:solidFill>
                <a:latin typeface="Impact" pitchFamily="34" charset="0"/>
              </a:rPr>
            </a:br>
            <a:r>
              <a:rPr lang="ru-RU" b="1" dirty="0" smtClean="0">
                <a:solidFill>
                  <a:srgbClr val="FFFF00"/>
                </a:solidFill>
              </a:rPr>
              <a:t>   </a:t>
            </a:r>
            <a:r>
              <a:rPr lang="en-US" b="1" dirty="0" smtClean="0">
                <a:solidFill>
                  <a:srgbClr val="FFFF00"/>
                </a:solidFill>
                <a:hlinkClick r:id="rId5"/>
              </a:rPr>
              <a:t>www.cenef.ru</a:t>
            </a:r>
            <a:r>
              <a:rPr lang="en-US" b="1" dirty="0" smtClean="0">
                <a:solidFill>
                  <a:srgbClr val="FFFF00"/>
                </a:solidFill>
              </a:rPr>
              <a:t>    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(499) </a:t>
            </a:r>
            <a:r>
              <a:rPr lang="en-US" b="1" dirty="0" smtClean="0">
                <a:solidFill>
                  <a:srgbClr val="FFFF00"/>
                </a:solidFill>
              </a:rPr>
              <a:t>120-9209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ru-RU" sz="1000" dirty="0" smtClean="0">
              <a:latin typeface="Impact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00" dirty="0" smtClean="0">
                <a:solidFill>
                  <a:schemeClr val="accent2"/>
                </a:solidFill>
                <a:latin typeface="Impact" pitchFamily="34" charset="0"/>
              </a:rPr>
              <a:t>                       </a:t>
            </a:r>
            <a:endParaRPr lang="en-US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707904" y="260648"/>
            <a:ext cx="522007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solidFill>
                  <a:srgbClr val="FFFF00"/>
                </a:solidFill>
                <a:latin typeface="Impact" pitchFamily="34" charset="0"/>
              </a:rPr>
              <a:t>Сценарий «Мир уходит в «зеленое» будущее, а Россия топчется на месте в «красном» настоящем и с грустью смотрит вслед»</a:t>
            </a:r>
          </a:p>
          <a:p>
            <a:pPr algn="r"/>
            <a:r>
              <a:rPr lang="ru-RU" sz="3600" dirty="0" smtClean="0">
                <a:solidFill>
                  <a:srgbClr val="FFFF00"/>
                </a:solidFill>
                <a:latin typeface="Impact" pitchFamily="34" charset="0"/>
              </a:rPr>
              <a:t>для нас не годится!</a:t>
            </a:r>
          </a:p>
          <a:p>
            <a:pPr algn="r"/>
            <a:r>
              <a:rPr lang="ru-RU" sz="3600" dirty="0" smtClean="0">
                <a:solidFill>
                  <a:srgbClr val="FFFF00"/>
                </a:solidFill>
                <a:latin typeface="Impact" pitchFamily="34" charset="0"/>
              </a:rPr>
              <a:t>Россия не должна стать «островом </a:t>
            </a:r>
            <a:r>
              <a:rPr lang="en-US" sz="3600" dirty="0" smtClean="0">
                <a:solidFill>
                  <a:srgbClr val="FFFF00"/>
                </a:solidFill>
                <a:latin typeface="Impact" pitchFamily="34" charset="0"/>
              </a:rPr>
              <a:t>(</a:t>
            </a:r>
            <a:r>
              <a:rPr lang="ru-RU" sz="3600" dirty="0" smtClean="0">
                <a:solidFill>
                  <a:srgbClr val="FFFF00"/>
                </a:solidFill>
                <a:latin typeface="Impact" pitchFamily="34" charset="0"/>
              </a:rPr>
              <a:t>кладбищем?</a:t>
            </a:r>
            <a:r>
              <a:rPr lang="en-US" sz="3600" dirty="0" smtClean="0">
                <a:solidFill>
                  <a:srgbClr val="FFFF00"/>
                </a:solidFill>
                <a:latin typeface="Impact" pitchFamily="34" charset="0"/>
              </a:rPr>
              <a:t>) </a:t>
            </a:r>
            <a:r>
              <a:rPr lang="ru-RU" sz="3600" dirty="0" smtClean="0">
                <a:solidFill>
                  <a:srgbClr val="FFFF00"/>
                </a:solidFill>
                <a:latin typeface="Impact" pitchFamily="34" charset="0"/>
              </a:rPr>
              <a:t>устаревших технологий!»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0C6CC-E368-4C3B-AF8C-23164746A88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16135</TotalTime>
  <Words>2985</Words>
  <Application>Microsoft Office PowerPoint</Application>
  <PresentationFormat>On-screen Show (4:3)</PresentationFormat>
  <Paragraphs>288</Paragraphs>
  <Slides>30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Центр энергоэффективности – XXI век (ЦЭНЭФ-XXI)    Мы тратим свою энергию, чтобы экономить вашу!           www.cenef.ru     (499) 120-9209                        Москва , 21.08.2017 </vt:lpstr>
      <vt:lpstr>Цели Парижского соглашения</vt:lpstr>
      <vt:lpstr>Пока мы лидируем.  Россия затормозила глобальное потепление на 1 год</vt:lpstr>
      <vt:lpstr>Стабилизация концентрации ПГ требует  ухода с базовой траектории, какая  бы цель по стабилизации климата ни была выбрана </vt:lpstr>
      <vt:lpstr>Траектории «зеркальной» динамики антропогенных выбросов ПГ в основных секторах экономики</vt:lpstr>
      <vt:lpstr>10 мифов, которые мешают нам формировать адекватное «видение будущего» и стратегию развития .   Small on small scale, but big on big scale</vt:lpstr>
      <vt:lpstr>Миф 1. Рост экономики требует роста потребления энергии </vt:lpstr>
      <vt:lpstr>Потребление первичной энергии в России будет расти медленно: до 2020 г. оно практически не будет расти, до 2030 г. – не более чем на 1% в год, затем - менее чем на 1% в год </vt:lpstr>
      <vt:lpstr>Миф 2. Рост экономики требует роста потребления энергии на душу населения</vt:lpstr>
      <vt:lpstr>Миф 3.  Главный энергоресурс - это нефть</vt:lpstr>
      <vt:lpstr>Миф 4. Высокие цены на энергию ведут к росту нагрузки по оплате энергии и потере конкурентоспособности </vt:lpstr>
      <vt:lpstr>Миф 5. Механизмы с ценой на углерод  тормозят рост экономики</vt:lpstr>
      <vt:lpstr>Многие страны в той или иной форме уже реализуют механизмы с ценой на углерод</vt:lpstr>
      <vt:lpstr>Миф 6. Энергоресурсы на основе ВИЭ всегда дороже энергии, получаемой на основе использования ископаемого топлива</vt:lpstr>
      <vt:lpstr>Миф 7.  Нельзя создать экономику, полностью основанную на использовании ВИЭ</vt:lpstr>
      <vt:lpstr>Миф 8. Нефть и газ – самые привлекательные направления инвестирования </vt:lpstr>
      <vt:lpstr>Миф 9. Прошлое и настоящее определяют будущее</vt:lpstr>
      <vt:lpstr>Фактическое развитие ВИЭ сметает на своем пути все прогнозные конструкции и заставляет возводить новые с гораздо более высокими оценками. Мечты становятся реальностью.</vt:lpstr>
      <vt:lpstr>Будущее уже здесь! Последние новости</vt:lpstr>
      <vt:lpstr>Миф 10. Мир всегда будет нуждаться в наших углеводородах, и мы сохраним возможность роста по сырьевой модели.  Big on small scale, but small on big scale</vt:lpstr>
      <vt:lpstr>Сырьевая экстенсивная модель роста себя исчерпала!!!</vt:lpstr>
      <vt:lpstr>Проблемы с развитием по модели опоры на углеводороды.   В 1996-2016 гг. три кризиса.  Суммарные потери ВВП – 17% (1998г., 2008 г. и 2015-2016 гг.), или почти 1% в год!!!</vt:lpstr>
      <vt:lpstr>Новый пик цен на углеводороды можно ожидать в 2035-2040 гг. , но … за ним последует новый обвал</vt:lpstr>
      <vt:lpstr>Экономика шагреневой кожи. Без эффективной модернизации в России просто не будет экономического роста, тем более близкого к среднемировому!</vt:lpstr>
      <vt:lpstr>Новые рынки, на которых нас еще не видно, но которые снижают ниши для поставщиков топлива</vt:lpstr>
      <vt:lpstr>Робкое видение будущего. Энергетическая стратегия России – стратегия инерции – «замороженное время».   Нужно идти не от прошлого к будущему, а от видения будущего к стратегии изменения. Нужно уметь мечтать и строить желанное будущее  </vt:lpstr>
      <vt:lpstr>Россия. Технический потенциал снижения выбросов ПГ в секторе «энергетика» превышает 50%</vt:lpstr>
      <vt:lpstr>Slide 28</vt:lpstr>
      <vt:lpstr>Slide 29</vt:lpstr>
      <vt:lpstr>Slide 30</vt:lpstr>
    </vt:vector>
  </TitlesOfParts>
  <Company>CENEF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 эффективному использованию энергии (ЦЭНЭФ)    Более 20 лет мы тратим свою энергию, чтобы экономить вашу!           www.cenef.ru     (499) 120-92-09                         Москва, 2015</dc:title>
  <dc:creator>Igor A. Bashmakov</dc:creator>
  <cp:lastModifiedBy>Igor A. Bashmakov</cp:lastModifiedBy>
  <cp:revision>186</cp:revision>
  <dcterms:created xsi:type="dcterms:W3CDTF">2015-10-02T06:54:43Z</dcterms:created>
  <dcterms:modified xsi:type="dcterms:W3CDTF">2017-11-30T06:06:52Z</dcterms:modified>
</cp:coreProperties>
</file>