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0"/>
  </p:notesMasterIdLst>
  <p:sldIdLst>
    <p:sldId id="269" r:id="rId2"/>
    <p:sldId id="440" r:id="rId3"/>
    <p:sldId id="434" r:id="rId4"/>
    <p:sldId id="442" r:id="rId5"/>
    <p:sldId id="443" r:id="rId6"/>
    <p:sldId id="444" r:id="rId7"/>
    <p:sldId id="372" r:id="rId8"/>
    <p:sldId id="441"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1" autoAdjust="0"/>
  </p:normalViewPr>
  <p:slideViewPr>
    <p:cSldViewPr>
      <p:cViewPr varScale="1">
        <p:scale>
          <a:sx n="64" d="100"/>
          <a:sy n="64" d="100"/>
        </p:scale>
        <p:origin x="-605" y="-62"/>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notesViewPr>
    <p:cSldViewPr>
      <p:cViewPr varScale="1">
        <p:scale>
          <a:sx n="51" d="100"/>
          <a:sy n="51" d="100"/>
        </p:scale>
        <p:origin x="-1848" y="-8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D:\Mailbox\BP\2017\bp-statistical-review-of-world-energy-2017-underpinning-da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lineChart>
        <c:grouping val="standard"/>
        <c:ser>
          <c:idx val="0"/>
          <c:order val="0"/>
          <c:spPr>
            <a:ln>
              <a:solidFill>
                <a:srgbClr val="FF0000"/>
              </a:solidFill>
              <a:prstDash val="sysDash"/>
            </a:ln>
          </c:spPr>
          <c:marker>
            <c:symbol val="none"/>
          </c:marker>
          <c:cat>
            <c:numRef>
              <c:f>'Oil - Crude prices since 1861'!$A$129:$A$160</c:f>
              <c:numCache>
                <c:formatCode>General</c:formatCode>
                <c:ptCount val="32"/>
                <c:pt idx="0">
                  <c:v>1985</c:v>
                </c:pt>
                <c:pt idx="1">
                  <c:v>1986</c:v>
                </c:pt>
                <c:pt idx="2">
                  <c:v>1987</c:v>
                </c:pt>
                <c:pt idx="3">
                  <c:v>1988</c:v>
                </c:pt>
                <c:pt idx="4">
                  <c:v>1989</c:v>
                </c:pt>
                <c:pt idx="5">
                  <c:v>1990</c:v>
                </c:pt>
                <c:pt idx="6">
                  <c:v>1991</c:v>
                </c:pt>
                <c:pt idx="7">
                  <c:v>1992</c:v>
                </c:pt>
                <c:pt idx="8">
                  <c:v>1993</c:v>
                </c:pt>
                <c:pt idx="9">
                  <c:v>1994</c:v>
                </c:pt>
                <c:pt idx="10">
                  <c:v>1995</c:v>
                </c:pt>
                <c:pt idx="11">
                  <c:v>1996</c:v>
                </c:pt>
                <c:pt idx="12">
                  <c:v>1997</c:v>
                </c:pt>
                <c:pt idx="13">
                  <c:v>1998</c:v>
                </c:pt>
                <c:pt idx="14">
                  <c:v>1999</c:v>
                </c:pt>
                <c:pt idx="15">
                  <c:v>2000</c:v>
                </c:pt>
                <c:pt idx="16">
                  <c:v>2001</c:v>
                </c:pt>
                <c:pt idx="17">
                  <c:v>2002</c:v>
                </c:pt>
                <c:pt idx="18">
                  <c:v>2003</c:v>
                </c:pt>
                <c:pt idx="19">
                  <c:v>2004</c:v>
                </c:pt>
                <c:pt idx="20">
                  <c:v>2005</c:v>
                </c:pt>
                <c:pt idx="21">
                  <c:v>2006</c:v>
                </c:pt>
                <c:pt idx="22">
                  <c:v>2007</c:v>
                </c:pt>
                <c:pt idx="23">
                  <c:v>2008</c:v>
                </c:pt>
                <c:pt idx="24">
                  <c:v>2009</c:v>
                </c:pt>
                <c:pt idx="25">
                  <c:v>2010</c:v>
                </c:pt>
                <c:pt idx="26">
                  <c:v>2011</c:v>
                </c:pt>
                <c:pt idx="27">
                  <c:v>2012</c:v>
                </c:pt>
                <c:pt idx="28">
                  <c:v>2013</c:v>
                </c:pt>
                <c:pt idx="29">
                  <c:v>2014</c:v>
                </c:pt>
                <c:pt idx="30">
                  <c:v>2015</c:v>
                </c:pt>
                <c:pt idx="31">
                  <c:v>2016</c:v>
                </c:pt>
              </c:numCache>
            </c:numRef>
          </c:cat>
          <c:val>
            <c:numRef>
              <c:f>'Oil - Crude prices since 1861'!$E$129:$E$160</c:f>
              <c:numCache>
                <c:formatCode>0.0</c:formatCode>
                <c:ptCount val="32"/>
                <c:pt idx="0">
                  <c:v>267.59232237043517</c:v>
                </c:pt>
                <c:pt idx="1">
                  <c:v>137.55059829325867</c:v>
                </c:pt>
                <c:pt idx="2">
                  <c:v>169.54010412925052</c:v>
                </c:pt>
                <c:pt idx="3">
                  <c:v>131.79611115409509</c:v>
                </c:pt>
                <c:pt idx="4">
                  <c:v>153.56034788173167</c:v>
                </c:pt>
                <c:pt idx="5">
                  <c:v>189.64978554521576</c:v>
                </c:pt>
                <c:pt idx="6">
                  <c:v>153.4380594737556</c:v>
                </c:pt>
                <c:pt idx="7">
                  <c:v>143.87156354423658</c:v>
                </c:pt>
                <c:pt idx="8">
                  <c:v>122.70507416996361</c:v>
                </c:pt>
                <c:pt idx="9">
                  <c:v>111.50421184459539</c:v>
                </c:pt>
                <c:pt idx="10">
                  <c:v>116.65317512431858</c:v>
                </c:pt>
                <c:pt idx="11">
                  <c:v>137.62346202564058</c:v>
                </c:pt>
                <c:pt idx="12">
                  <c:v>124.278630734955</c:v>
                </c:pt>
                <c:pt idx="13">
                  <c:v>81.500084789843797</c:v>
                </c:pt>
                <c:pt idx="14">
                  <c:v>112.68903687179572</c:v>
                </c:pt>
                <c:pt idx="15">
                  <c:v>172.88171703036363</c:v>
                </c:pt>
                <c:pt idx="16">
                  <c:v>144.1977506465569</c:v>
                </c:pt>
                <c:pt idx="17">
                  <c:v>145.31798223016176</c:v>
                </c:pt>
                <c:pt idx="18">
                  <c:v>163.69828048599976</c:v>
                </c:pt>
                <c:pt idx="19">
                  <c:v>211.6296270264379</c:v>
                </c:pt>
                <c:pt idx="20">
                  <c:v>291.6547066185841</c:v>
                </c:pt>
                <c:pt idx="21">
                  <c:v>337.59112238106189</c:v>
                </c:pt>
                <c:pt idx="22">
                  <c:v>364.74762354172771</c:v>
                </c:pt>
                <c:pt idx="23">
                  <c:v>471.92491662827797</c:v>
                </c:pt>
                <c:pt idx="24">
                  <c:v>300.32214614924959</c:v>
                </c:pt>
                <c:pt idx="25">
                  <c:v>380.87405917918687</c:v>
                </c:pt>
                <c:pt idx="26">
                  <c:v>516.73016995189653</c:v>
                </c:pt>
                <c:pt idx="27">
                  <c:v>508.13783286803107</c:v>
                </c:pt>
                <c:pt idx="28">
                  <c:v>487.29810045770597</c:v>
                </c:pt>
                <c:pt idx="29">
                  <c:v>436.65725296069422</c:v>
                </c:pt>
                <c:pt idx="30">
                  <c:v>230.91318946984671</c:v>
                </c:pt>
                <c:pt idx="31">
                  <c:v>190.37226923971158</c:v>
                </c:pt>
              </c:numCache>
            </c:numRef>
          </c:val>
        </c:ser>
        <c:marker val="1"/>
        <c:axId val="108385024"/>
        <c:axId val="108386560"/>
      </c:lineChart>
      <c:catAx>
        <c:axId val="108385024"/>
        <c:scaling>
          <c:orientation val="minMax"/>
        </c:scaling>
        <c:axPos val="b"/>
        <c:numFmt formatCode="General" sourceLinked="1"/>
        <c:tickLblPos val="nextTo"/>
        <c:txPr>
          <a:bodyPr rot="-5400000" vert="horz"/>
          <a:lstStyle/>
          <a:p>
            <a:pPr>
              <a:defRPr/>
            </a:pPr>
            <a:endParaRPr lang="en-US"/>
          </a:p>
        </c:txPr>
        <c:crossAx val="108386560"/>
        <c:crosses val="autoZero"/>
        <c:auto val="1"/>
        <c:lblAlgn val="ctr"/>
        <c:lblOffset val="100"/>
      </c:catAx>
      <c:valAx>
        <c:axId val="108386560"/>
        <c:scaling>
          <c:orientation val="minMax"/>
        </c:scaling>
        <c:axPos val="l"/>
        <c:majorGridlines/>
        <c:numFmt formatCode="0" sourceLinked="0"/>
        <c:tickLblPos val="nextTo"/>
        <c:crossAx val="108385024"/>
        <c:crosses val="autoZero"/>
        <c:crossBetween val="between"/>
      </c:valAx>
      <c:spPr>
        <a:noFill/>
      </c:spPr>
    </c:plotArea>
    <c:plotVisOnly val="1"/>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2B4837-C697-467A-8849-E4F1325066B7}" type="datetimeFigureOut">
              <a:rPr lang="en-US" smtClean="0"/>
              <a:pPr/>
              <a:t>12/14/2017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6E24DD-BC92-4A13-B85F-32F34862C8F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Образ слайда 1"/>
          <p:cNvSpPr>
            <a:spLocks noGrp="1" noRot="1" noChangeAspect="1" noTextEdit="1"/>
          </p:cNvSpPr>
          <p:nvPr>
            <p:ph type="sldImg"/>
          </p:nvPr>
        </p:nvSpPr>
        <p:spPr bwMode="auto">
          <a:noFill/>
          <a:ln>
            <a:solidFill>
              <a:srgbClr val="000000"/>
            </a:solidFill>
            <a:miter lim="800000"/>
            <a:headEnd/>
            <a:tailEnd/>
          </a:ln>
        </p:spPr>
      </p:sp>
      <p:sp>
        <p:nvSpPr>
          <p:cNvPr id="23555" name="Заметки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23556" name="Номер слайда 3"/>
          <p:cNvSpPr>
            <a:spLocks noGrp="1"/>
          </p:cNvSpPr>
          <p:nvPr>
            <p:ph type="sldNum" sz="quarter" idx="5"/>
          </p:nvPr>
        </p:nvSpPr>
        <p:spPr bwMode="auto">
          <a:noFill/>
          <a:ln>
            <a:miter lim="800000"/>
            <a:headEnd/>
            <a:tailEnd/>
          </a:ln>
        </p:spPr>
        <p:txBody>
          <a:bodyPr/>
          <a:lstStyle/>
          <a:p>
            <a:fld id="{BB203C42-7948-49B3-92F7-327C731FA398}" type="slidenum">
              <a:rPr lang="en-US"/>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D0C6CC-E368-4C3B-AF8C-23164746A8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D0C6CC-E368-4C3B-AF8C-23164746A8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D0C6CC-E368-4C3B-AF8C-23164746A8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D0C6CC-E368-4C3B-AF8C-23164746A8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D0C6CC-E368-4C3B-AF8C-23164746A8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D0C6CC-E368-4C3B-AF8C-23164746A8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D0C6CC-E368-4C3B-AF8C-23164746A8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D0C6CC-E368-4C3B-AF8C-23164746A8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D0C6CC-E368-4C3B-AF8C-23164746A8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D0C6CC-E368-4C3B-AF8C-23164746A8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D0C6CC-E368-4C3B-AF8C-23164746A88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2"/>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6EF7CD87-8532-4D76-885F-46624D2715F2}"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D0C6CC-E368-4C3B-AF8C-23164746A8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3.wmf"/><Relationship Id="rId5" Type="http://schemas.openxmlformats.org/officeDocument/2006/relationships/image" Target="../media/image2.png"/><Relationship Id="rId4" Type="http://schemas.openxmlformats.org/officeDocument/2006/relationships/hyperlink" Target="http://www.cenef.r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wmf"/><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gif"/></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4.gif"/><Relationship Id="rId4" Type="http://schemas.openxmlformats.org/officeDocument/2006/relationships/image" Target="../media/image3.wmf"/></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4.gif"/></Relationships>
</file>

<file path=ppt/slides/_rels/slide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4.gif"/></Relationships>
</file>

<file path=ppt/slides/_rels/slide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emf"/></Relationships>
</file>

<file path=ppt/slides/_rels/slide7.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4.gif"/></Relationships>
</file>

<file path=ppt/slides/_rels/slide8.xml.rels><?xml version="1.0" encoding="UTF-8" standalone="yes"?>
<Relationships xmlns="http://schemas.openxmlformats.org/package/2006/relationships"><Relationship Id="rId3" Type="http://schemas.openxmlformats.org/officeDocument/2006/relationships/image" Target="../media/image3.wmf"/><Relationship Id="rId7"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chart" Target="../charts/chart1.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title"/>
          </p:nvPr>
        </p:nvSpPr>
        <p:spPr>
          <a:xfrm>
            <a:off x="467544" y="5229200"/>
            <a:ext cx="6120680" cy="1628800"/>
          </a:xfrm>
        </p:spPr>
        <p:txBody>
          <a:bodyPr>
            <a:noAutofit/>
          </a:bodyPr>
          <a:lstStyle/>
          <a:p>
            <a:pPr algn="l" eaLnBrk="1" hangingPunct="1">
              <a:lnSpc>
                <a:spcPct val="80000"/>
              </a:lnSpc>
            </a:pPr>
            <a:r>
              <a:rPr lang="ru-RU" sz="1600" dirty="0" smtClean="0">
                <a:solidFill>
                  <a:srgbClr val="FFFF00"/>
                </a:solidFill>
                <a:latin typeface="Impact" pitchFamily="34" charset="0"/>
              </a:rPr>
              <a:t>Центр </a:t>
            </a:r>
            <a:r>
              <a:rPr lang="ru-RU" sz="1600" dirty="0" err="1" smtClean="0">
                <a:solidFill>
                  <a:srgbClr val="FFFF00"/>
                </a:solidFill>
                <a:latin typeface="Impact" pitchFamily="34" charset="0"/>
              </a:rPr>
              <a:t>энергоэффективности</a:t>
            </a:r>
            <a:r>
              <a:rPr lang="ru-RU" sz="1600" dirty="0" smtClean="0">
                <a:solidFill>
                  <a:srgbClr val="FFFF00"/>
                </a:solidFill>
                <a:latin typeface="Impact" pitchFamily="34" charset="0"/>
              </a:rPr>
              <a:t> </a:t>
            </a:r>
            <a:r>
              <a:rPr lang="en-US" sz="1600" dirty="0" smtClean="0">
                <a:solidFill>
                  <a:srgbClr val="FFFF00"/>
                </a:solidFill>
                <a:latin typeface="Impact" pitchFamily="34" charset="0"/>
              </a:rPr>
              <a:t>– XXI </a:t>
            </a:r>
            <a:r>
              <a:rPr lang="ru-RU" sz="1600" dirty="0" smtClean="0">
                <a:solidFill>
                  <a:srgbClr val="FFFF00"/>
                </a:solidFill>
                <a:latin typeface="Impact" pitchFamily="34" charset="0"/>
              </a:rPr>
              <a:t>век (ЦЭНЭФ-</a:t>
            </a:r>
            <a:r>
              <a:rPr lang="en-US" sz="1600" dirty="0" smtClean="0">
                <a:solidFill>
                  <a:srgbClr val="FFFF00"/>
                </a:solidFill>
                <a:latin typeface="Impact" pitchFamily="34" charset="0"/>
              </a:rPr>
              <a:t>XXI</a:t>
            </a:r>
            <a:r>
              <a:rPr lang="ru-RU" sz="1600" dirty="0" smtClean="0">
                <a:solidFill>
                  <a:srgbClr val="FFFF00"/>
                </a:solidFill>
                <a:latin typeface="Impact" pitchFamily="34" charset="0"/>
              </a:rPr>
              <a:t>) </a:t>
            </a:r>
            <a:br>
              <a:rPr lang="ru-RU" sz="1600" dirty="0" smtClean="0">
                <a:solidFill>
                  <a:srgbClr val="FFFF00"/>
                </a:solidFill>
                <a:latin typeface="Impact" pitchFamily="34" charset="0"/>
              </a:rPr>
            </a:br>
            <a:r>
              <a:rPr lang="ru-RU" sz="1600" dirty="0" smtClean="0">
                <a:solidFill>
                  <a:schemeClr val="accent2"/>
                </a:solidFill>
                <a:latin typeface="Impact" pitchFamily="34" charset="0"/>
              </a:rPr>
              <a:t/>
            </a:r>
            <a:br>
              <a:rPr lang="ru-RU" sz="1600" dirty="0" smtClean="0">
                <a:solidFill>
                  <a:schemeClr val="accent2"/>
                </a:solidFill>
                <a:latin typeface="Impact" pitchFamily="34" charset="0"/>
              </a:rPr>
            </a:br>
            <a:r>
              <a:rPr lang="ru-RU" sz="1600" dirty="0" smtClean="0">
                <a:solidFill>
                  <a:srgbClr val="FFFF00"/>
                </a:solidFill>
                <a:latin typeface="Impact" pitchFamily="34" charset="0"/>
              </a:rPr>
              <a:t> Мы тратим свою энергию, чтобы экономить вашу!</a:t>
            </a:r>
            <a:r>
              <a:rPr lang="en-US" sz="1600" dirty="0" smtClean="0">
                <a:solidFill>
                  <a:schemeClr val="accent2"/>
                </a:solidFill>
                <a:latin typeface="Impact" pitchFamily="34" charset="0"/>
              </a:rPr>
              <a:t/>
            </a:r>
            <a:br>
              <a:rPr lang="en-US" sz="1600" dirty="0" smtClean="0">
                <a:solidFill>
                  <a:schemeClr val="accent2"/>
                </a:solidFill>
                <a:latin typeface="Impact" pitchFamily="34" charset="0"/>
              </a:rPr>
            </a:br>
            <a:r>
              <a:rPr lang="en-US" sz="1600" dirty="0" smtClean="0">
                <a:latin typeface="Impact" pitchFamily="34" charset="0"/>
              </a:rPr>
              <a:t/>
            </a:r>
            <a:br>
              <a:rPr lang="en-US" sz="1600" dirty="0" smtClean="0">
                <a:latin typeface="Impact" pitchFamily="34" charset="0"/>
              </a:rPr>
            </a:br>
            <a:r>
              <a:rPr lang="ru-RU" sz="1600" b="1" dirty="0" smtClean="0">
                <a:solidFill>
                  <a:srgbClr val="FFFF00"/>
                </a:solidFill>
              </a:rPr>
              <a:t>         </a:t>
            </a:r>
            <a:r>
              <a:rPr lang="en-US" sz="1600" b="1" dirty="0" smtClean="0">
                <a:solidFill>
                  <a:srgbClr val="FFFF00"/>
                </a:solidFill>
                <a:hlinkClick r:id="rId4"/>
              </a:rPr>
              <a:t>www.cenef.ru</a:t>
            </a:r>
            <a:r>
              <a:rPr lang="en-US" sz="1600" b="1" dirty="0" smtClean="0">
                <a:solidFill>
                  <a:srgbClr val="FFFF00"/>
                </a:solidFill>
              </a:rPr>
              <a:t>     </a:t>
            </a:r>
            <a:r>
              <a:rPr lang="ru-RU" sz="1600" b="1" dirty="0" smtClean="0">
                <a:solidFill>
                  <a:srgbClr val="FFFF00"/>
                </a:solidFill>
              </a:rPr>
              <a:t>(499) </a:t>
            </a:r>
            <a:r>
              <a:rPr lang="en-US" sz="1600" b="1" dirty="0" smtClean="0">
                <a:solidFill>
                  <a:srgbClr val="FFFF00"/>
                </a:solidFill>
              </a:rPr>
              <a:t>120-9209</a:t>
            </a:r>
            <a:r>
              <a:rPr lang="ru-RU" sz="1600" b="1" dirty="0" smtClean="0"/>
              <a:t/>
            </a:r>
            <a:br>
              <a:rPr lang="ru-RU" sz="1600" b="1" dirty="0" smtClean="0"/>
            </a:br>
            <a:r>
              <a:rPr lang="ru-RU" sz="1600" dirty="0" smtClean="0">
                <a:latin typeface="Impact" pitchFamily="34" charset="0"/>
              </a:rPr>
              <a:t/>
            </a:r>
            <a:br>
              <a:rPr lang="ru-RU" sz="1600" dirty="0" smtClean="0">
                <a:latin typeface="Impact" pitchFamily="34" charset="0"/>
              </a:rPr>
            </a:br>
            <a:r>
              <a:rPr lang="ru-RU" sz="1600" dirty="0" smtClean="0">
                <a:solidFill>
                  <a:srgbClr val="FFFF00"/>
                </a:solidFill>
                <a:latin typeface="Impact" pitchFamily="34" charset="0"/>
              </a:rPr>
              <a:t>                      Москва , 21.08</a:t>
            </a:r>
            <a:r>
              <a:rPr lang="en-US" sz="1600" dirty="0" smtClean="0">
                <a:solidFill>
                  <a:srgbClr val="FFFF00"/>
                </a:solidFill>
                <a:latin typeface="Impact" pitchFamily="34" charset="0"/>
              </a:rPr>
              <a:t>.</a:t>
            </a:r>
            <a:r>
              <a:rPr lang="ru-RU" sz="1600" dirty="0" smtClean="0">
                <a:solidFill>
                  <a:srgbClr val="FFFF00"/>
                </a:solidFill>
                <a:latin typeface="Impact" pitchFamily="34" charset="0"/>
              </a:rPr>
              <a:t>2017 </a:t>
            </a:r>
            <a:endParaRPr lang="en-US" sz="1600" dirty="0" smtClean="0">
              <a:solidFill>
                <a:srgbClr val="FFFF00"/>
              </a:solidFill>
              <a:latin typeface="Impact" pitchFamily="34" charset="0"/>
            </a:endParaRPr>
          </a:p>
        </p:txBody>
      </p:sp>
      <p:pic>
        <p:nvPicPr>
          <p:cNvPr id="2051" name="Picture 4"/>
          <p:cNvPicPr>
            <a:picLocks noChangeAspect="1" noChangeArrowheads="1"/>
          </p:cNvPicPr>
          <p:nvPr/>
        </p:nvPicPr>
        <p:blipFill>
          <a:blip r:embed="rId5" cstate="print"/>
          <a:srcRect/>
          <a:stretch>
            <a:fillRect/>
          </a:stretch>
        </p:blipFill>
        <p:spPr bwMode="auto">
          <a:xfrm>
            <a:off x="15875" y="0"/>
            <a:ext cx="430213" cy="6858000"/>
          </a:xfrm>
          <a:prstGeom prst="rect">
            <a:avLst/>
          </a:prstGeom>
          <a:noFill/>
          <a:ln w="9525">
            <a:noFill/>
            <a:miter lim="800000"/>
            <a:headEnd/>
            <a:tailEnd/>
          </a:ln>
        </p:spPr>
      </p:pic>
      <p:pic>
        <p:nvPicPr>
          <p:cNvPr id="2052" name="Рисунок 4"/>
          <p:cNvPicPr>
            <a:picLocks noGrp="1" noChangeAspect="1" noChangeArrowheads="1"/>
          </p:cNvPicPr>
          <p:nvPr>
            <p:ph type="body" idx="4294967295"/>
          </p:nvPr>
        </p:nvPicPr>
        <p:blipFill>
          <a:blip r:embed="rId6" cstate="print"/>
          <a:srcRect/>
          <a:stretch>
            <a:fillRect/>
          </a:stretch>
        </p:blipFill>
        <p:spPr>
          <a:xfrm flipV="1">
            <a:off x="0" y="6440488"/>
            <a:ext cx="476250" cy="417512"/>
          </a:xfrm>
          <a:solidFill>
            <a:srgbClr val="FFFF00">
              <a:alpha val="50195"/>
            </a:srgbClr>
          </a:solidFill>
        </p:spPr>
      </p:pic>
      <p:sp>
        <p:nvSpPr>
          <p:cNvPr id="2053" name="Rectangle 6"/>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2054" name="Rectangle 7"/>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2055" name="Slide Number Placeholder 8"/>
          <p:cNvSpPr>
            <a:spLocks noGrp="1"/>
          </p:cNvSpPr>
          <p:nvPr>
            <p:ph type="sldNum" sz="quarter" idx="12"/>
          </p:nvPr>
        </p:nvSpPr>
        <p:spPr>
          <a:xfrm>
            <a:off x="7021513" y="6453188"/>
            <a:ext cx="1943100" cy="201612"/>
          </a:xfrm>
          <a:noFill/>
        </p:spPr>
        <p:txBody>
          <a:bodyPr/>
          <a:lstStyle/>
          <a:p>
            <a:r>
              <a:rPr lang="ru-RU"/>
              <a:t>2</a:t>
            </a:r>
            <a:r>
              <a:rPr lang="en-US"/>
              <a:t>8</a:t>
            </a:r>
            <a:endParaRPr lang="ru-RU"/>
          </a:p>
        </p:txBody>
      </p:sp>
      <p:sp>
        <p:nvSpPr>
          <p:cNvPr id="2057" name="Rectangle 8"/>
          <p:cNvSpPr>
            <a:spLocks noChangeArrowheads="1"/>
          </p:cNvSpPr>
          <p:nvPr/>
        </p:nvSpPr>
        <p:spPr bwMode="auto">
          <a:xfrm>
            <a:off x="2483768" y="980728"/>
            <a:ext cx="6408712" cy="3785652"/>
          </a:xfrm>
          <a:prstGeom prst="rect">
            <a:avLst/>
          </a:prstGeom>
          <a:noFill/>
          <a:ln w="9525">
            <a:noFill/>
            <a:miter lim="800000"/>
            <a:headEnd/>
            <a:tailEnd/>
          </a:ln>
        </p:spPr>
        <p:txBody>
          <a:bodyPr wrap="square">
            <a:spAutoFit/>
          </a:bodyPr>
          <a:lstStyle/>
          <a:p>
            <a:pPr algn="r"/>
            <a:r>
              <a:rPr lang="ru-RU" sz="4800" dirty="0" smtClean="0">
                <a:solidFill>
                  <a:srgbClr val="FFFF00"/>
                </a:solidFill>
                <a:latin typeface="Impact" pitchFamily="34" charset="0"/>
              </a:rPr>
              <a:t>Первый закон энергетической трансформации и </a:t>
            </a:r>
            <a:r>
              <a:rPr lang="ru-RU" sz="4800" dirty="0" smtClean="0">
                <a:solidFill>
                  <a:srgbClr val="FFFF00"/>
                </a:solidFill>
                <a:latin typeface="Impact" pitchFamily="34" charset="0"/>
              </a:rPr>
              <a:t>динамика </a:t>
            </a:r>
            <a:r>
              <a:rPr lang="ru-RU" sz="4800" dirty="0" smtClean="0">
                <a:solidFill>
                  <a:srgbClr val="FFFF00"/>
                </a:solidFill>
                <a:latin typeface="Impact" pitchFamily="34" charset="0"/>
              </a:rPr>
              <a:t>цен </a:t>
            </a:r>
            <a:r>
              <a:rPr lang="ru-RU" sz="4800" dirty="0" smtClean="0">
                <a:solidFill>
                  <a:srgbClr val="FFFF00"/>
                </a:solidFill>
                <a:latin typeface="Impact" pitchFamily="34" charset="0"/>
              </a:rPr>
              <a:t>на нефть</a:t>
            </a:r>
          </a:p>
        </p:txBody>
      </p:sp>
      <p:sp>
        <p:nvSpPr>
          <p:cNvPr id="11" name="Rectangle 10"/>
          <p:cNvSpPr/>
          <p:nvPr/>
        </p:nvSpPr>
        <p:spPr>
          <a:xfrm>
            <a:off x="467544" y="188640"/>
            <a:ext cx="2719014" cy="584775"/>
          </a:xfrm>
          <a:prstGeom prst="rect">
            <a:avLst/>
          </a:prstGeom>
        </p:spPr>
        <p:txBody>
          <a:bodyPr wrap="none">
            <a:spAutoFit/>
          </a:bodyPr>
          <a:lstStyle/>
          <a:p>
            <a:r>
              <a:rPr lang="ru-RU" sz="3200" dirty="0" smtClean="0">
                <a:solidFill>
                  <a:srgbClr val="FFFF00"/>
                </a:solidFill>
                <a:latin typeface="Impact" pitchFamily="34" charset="0"/>
              </a:rPr>
              <a:t>И.А. Башмаков</a:t>
            </a:r>
            <a:endParaRPr lang="ru-RU" sz="3200" dirty="0">
              <a:solidFill>
                <a:srgbClr val="FFFF00"/>
              </a:solidFill>
              <a:latin typeface="Impact"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title"/>
          </p:nvPr>
        </p:nvSpPr>
        <p:spPr>
          <a:xfrm>
            <a:off x="467544" y="0"/>
            <a:ext cx="8676456" cy="1268760"/>
          </a:xfrm>
          <a:solidFill>
            <a:srgbClr val="FFFFFF"/>
          </a:solidFill>
        </p:spPr>
        <p:txBody>
          <a:bodyPr>
            <a:normAutofit fontScale="90000"/>
          </a:bodyPr>
          <a:lstStyle/>
          <a:p>
            <a:pPr algn="l"/>
            <a:r>
              <a:rPr lang="ru-RU" sz="2400" dirty="0" smtClean="0">
                <a:solidFill>
                  <a:schemeClr val="tx2"/>
                </a:solidFill>
                <a:latin typeface="Impact" pitchFamily="34" charset="0"/>
              </a:rPr>
              <a:t>Первый закон энергетической трансформации: </a:t>
            </a:r>
            <a:br>
              <a:rPr lang="ru-RU" sz="2400" dirty="0" smtClean="0">
                <a:solidFill>
                  <a:schemeClr val="tx2"/>
                </a:solidFill>
                <a:latin typeface="Impact" pitchFamily="34" charset="0"/>
              </a:rPr>
            </a:br>
            <a:r>
              <a:rPr lang="ru-RU" sz="2400" dirty="0" smtClean="0">
                <a:solidFill>
                  <a:schemeClr val="tx2"/>
                </a:solidFill>
                <a:latin typeface="Impact" pitchFamily="34" charset="0"/>
              </a:rPr>
              <a:t>в долгосрочном плане доля расходов на энергию в доходах относительно стабильна с узким диапазоном устойчивой динамики </a:t>
            </a:r>
            <a:endParaRPr lang="en-US" sz="2800" dirty="0" smtClean="0">
              <a:solidFill>
                <a:schemeClr val="tx2"/>
              </a:solidFill>
              <a:latin typeface="Impact" pitchFamily="34" charset="0"/>
            </a:endParaRPr>
          </a:p>
        </p:txBody>
      </p:sp>
      <p:pic>
        <p:nvPicPr>
          <p:cNvPr id="3075" name="Picture 4"/>
          <p:cNvPicPr>
            <a:picLocks noChangeAspect="1" noChangeArrowheads="1"/>
          </p:cNvPicPr>
          <p:nvPr/>
        </p:nvPicPr>
        <p:blipFill>
          <a:blip r:embed="rId2" cstate="print"/>
          <a:srcRect/>
          <a:stretch>
            <a:fillRect/>
          </a:stretch>
        </p:blipFill>
        <p:spPr bwMode="auto">
          <a:xfrm>
            <a:off x="15875" y="0"/>
            <a:ext cx="430213" cy="6858000"/>
          </a:xfrm>
          <a:prstGeom prst="rect">
            <a:avLst/>
          </a:prstGeom>
          <a:noFill/>
          <a:ln w="9525">
            <a:noFill/>
            <a:miter lim="800000"/>
            <a:headEnd/>
            <a:tailEnd/>
          </a:ln>
        </p:spPr>
      </p:pic>
      <p:pic>
        <p:nvPicPr>
          <p:cNvPr id="3076" name="Рисунок 4"/>
          <p:cNvPicPr>
            <a:picLocks noGrp="1" noChangeAspect="1" noChangeArrowheads="1"/>
          </p:cNvPicPr>
          <p:nvPr>
            <p:ph type="body" idx="4294967295"/>
          </p:nvPr>
        </p:nvPicPr>
        <p:blipFill>
          <a:blip r:embed="rId3" cstate="print"/>
          <a:srcRect/>
          <a:stretch>
            <a:fillRect/>
          </a:stretch>
        </p:blipFill>
        <p:spPr>
          <a:xfrm flipV="1">
            <a:off x="-7938" y="6464300"/>
            <a:ext cx="476251" cy="417513"/>
          </a:xfrm>
          <a:prstGeom prst="rect">
            <a:avLst/>
          </a:prstGeom>
          <a:solidFill>
            <a:srgbClr val="FFFF00">
              <a:alpha val="50195"/>
            </a:srgbClr>
          </a:solidFill>
        </p:spPr>
      </p:pic>
      <p:sp>
        <p:nvSpPr>
          <p:cNvPr id="3077" name="Rectangle 6"/>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3078" name="Rectangle 7"/>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19" name="Rectangle 18"/>
          <p:cNvSpPr/>
          <p:nvPr/>
        </p:nvSpPr>
        <p:spPr>
          <a:xfrm>
            <a:off x="5796136" y="1412776"/>
            <a:ext cx="3347864" cy="2862322"/>
          </a:xfrm>
          <a:prstGeom prst="rect">
            <a:avLst/>
          </a:prstGeom>
        </p:spPr>
        <p:txBody>
          <a:bodyPr wrap="square">
            <a:spAutoFit/>
          </a:bodyPr>
          <a:lstStyle/>
          <a:p>
            <a:pPr marL="273050" indent="-273050">
              <a:buBlip>
                <a:blip r:embed="rId4"/>
              </a:buBlip>
            </a:pPr>
            <a:r>
              <a:rPr lang="en-US" b="1" dirty="0" err="1" smtClean="0">
                <a:cs typeface="Arial" pitchFamily="34" charset="0"/>
              </a:rPr>
              <a:t>Bashmakov’s</a:t>
            </a:r>
            <a:r>
              <a:rPr lang="en-US" b="1" dirty="0" smtClean="0">
                <a:cs typeface="Arial" pitchFamily="34" charset="0"/>
              </a:rPr>
              <a:t> constant – the share of energy spending in the income is similar across countries and across time scales, irrespective of energy prices. After ECS exceeds the threshold, the economic growth is depressed and price elasticity escalates. </a:t>
            </a:r>
            <a:endParaRPr lang="ru-RU" b="1" dirty="0" smtClean="0">
              <a:cs typeface="Arial" pitchFamily="34" charset="0"/>
            </a:endParaRPr>
          </a:p>
          <a:p>
            <a:pPr marL="273050" indent="-273050">
              <a:buBlip>
                <a:blip r:embed="rId4"/>
              </a:buBlip>
            </a:pPr>
            <a:r>
              <a:rPr lang="en-US" b="1" dirty="0" smtClean="0">
                <a:cs typeface="Arial" pitchFamily="34" charset="0"/>
              </a:rPr>
              <a:t>The ‘wing’ function</a:t>
            </a:r>
          </a:p>
        </p:txBody>
      </p:sp>
      <p:pic>
        <p:nvPicPr>
          <p:cNvPr id="16" name="Picture 15"/>
          <p:cNvPicPr/>
          <p:nvPr/>
        </p:nvPicPr>
        <p:blipFill>
          <a:blip r:embed="rId5" cstate="print"/>
          <a:srcRect/>
          <a:stretch>
            <a:fillRect/>
          </a:stretch>
        </p:blipFill>
        <p:spPr bwMode="auto">
          <a:xfrm>
            <a:off x="683568" y="1628800"/>
            <a:ext cx="5112568" cy="2520280"/>
          </a:xfrm>
          <a:prstGeom prst="rect">
            <a:avLst/>
          </a:prstGeom>
          <a:noFill/>
        </p:spPr>
      </p:pic>
      <p:sp>
        <p:nvSpPr>
          <p:cNvPr id="17" name="Rectangle 16"/>
          <p:cNvSpPr/>
          <p:nvPr/>
        </p:nvSpPr>
        <p:spPr>
          <a:xfrm>
            <a:off x="2123728" y="1700808"/>
            <a:ext cx="1127232" cy="338554"/>
          </a:xfrm>
          <a:prstGeom prst="rect">
            <a:avLst/>
          </a:prstGeom>
        </p:spPr>
        <p:txBody>
          <a:bodyPr wrap="none">
            <a:spAutoFit/>
          </a:bodyPr>
          <a:lstStyle/>
          <a:p>
            <a:r>
              <a:rPr lang="ru-RU" sz="1600" b="1" dirty="0" smtClean="0"/>
              <a:t>1800-2010 </a:t>
            </a:r>
            <a:endParaRPr lang="en-US" sz="1600" dirty="0"/>
          </a:p>
        </p:txBody>
      </p:sp>
      <p:sp>
        <p:nvSpPr>
          <p:cNvPr id="22" name="Rectangle 21"/>
          <p:cNvSpPr/>
          <p:nvPr/>
        </p:nvSpPr>
        <p:spPr>
          <a:xfrm>
            <a:off x="467544" y="1340768"/>
            <a:ext cx="8676456" cy="72008"/>
          </a:xfrm>
          <a:prstGeom prst="rect">
            <a:avLst/>
          </a:prstGeom>
          <a:gradFill flip="none" rotWithShape="1">
            <a:gsLst>
              <a:gs pos="0">
                <a:srgbClr val="FFF200"/>
              </a:gs>
              <a:gs pos="45000">
                <a:srgbClr val="FF7A00"/>
              </a:gs>
              <a:gs pos="70000">
                <a:srgbClr val="FF0300"/>
              </a:gs>
              <a:gs pos="100000">
                <a:srgbClr val="4D080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p:cNvPicPr/>
          <p:nvPr/>
        </p:nvPicPr>
        <p:blipFill>
          <a:blip r:embed="rId6" cstate="print"/>
          <a:srcRect/>
          <a:stretch>
            <a:fillRect/>
          </a:stretch>
        </p:blipFill>
        <p:spPr bwMode="auto">
          <a:xfrm>
            <a:off x="5868144" y="4365104"/>
            <a:ext cx="3096344" cy="2492896"/>
          </a:xfrm>
          <a:prstGeom prst="rect">
            <a:avLst/>
          </a:prstGeom>
          <a:noFill/>
        </p:spPr>
      </p:pic>
      <p:sp>
        <p:nvSpPr>
          <p:cNvPr id="28680" name="Text Box 8"/>
          <p:cNvSpPr txBox="1">
            <a:spLocks noChangeArrowheads="1"/>
          </p:cNvSpPr>
          <p:nvPr/>
        </p:nvSpPr>
        <p:spPr bwMode="auto">
          <a:xfrm>
            <a:off x="6156176" y="4941168"/>
            <a:ext cx="2376264" cy="7200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altLang="zh-CN" sz="1200" b="1" i="0" u="none" strike="noStrike" cap="none" normalizeH="0" baseline="0" dirty="0" smtClean="0">
                <a:ln>
                  <a:noFill/>
                </a:ln>
                <a:solidFill>
                  <a:schemeClr val="tx1"/>
                </a:solidFill>
                <a:effectLst/>
                <a:latin typeface="Calibri" pitchFamily="34" charset="0"/>
                <a:ea typeface="SimSun" pitchFamily="2" charset="-122"/>
                <a:cs typeface="Arial" pitchFamily="34" charset="0"/>
              </a:rPr>
              <a:t>Energy affordability (sustainable) zone –Each</a:t>
            </a:r>
            <a:r>
              <a:rPr kumimoji="0" lang="en-US" altLang="zh-CN" sz="1200" b="1" i="0" u="none" strike="noStrike" cap="none" normalizeH="0" dirty="0" smtClean="0">
                <a:ln>
                  <a:noFill/>
                </a:ln>
                <a:solidFill>
                  <a:schemeClr val="tx1"/>
                </a:solidFill>
                <a:effectLst/>
                <a:latin typeface="Calibri" pitchFamily="34" charset="0"/>
                <a:ea typeface="SimSun" pitchFamily="2" charset="-122"/>
                <a:cs typeface="Arial" pitchFamily="34" charset="0"/>
              </a:rPr>
              <a:t> additional 1% of ECS reduces GDP growth rates by 0.4% </a:t>
            </a:r>
            <a:endParaRPr kumimoji="0" lang="en-US" sz="1200" b="1" i="0" u="none" strike="noStrike" cap="none" normalizeH="0" baseline="0" dirty="0" smtClean="0">
              <a:ln>
                <a:noFill/>
              </a:ln>
              <a:solidFill>
                <a:schemeClr val="tx1"/>
              </a:solidFill>
              <a:effectLst/>
              <a:latin typeface="Arial" pitchFamily="34" charset="0"/>
              <a:cs typeface="Arial" pitchFamily="34" charset="0"/>
            </a:endParaRPr>
          </a:p>
        </p:txBody>
      </p:sp>
      <p:sp>
        <p:nvSpPr>
          <p:cNvPr id="26" name="Text Box 8"/>
          <p:cNvSpPr txBox="1">
            <a:spLocks noChangeArrowheads="1"/>
          </p:cNvSpPr>
          <p:nvPr/>
        </p:nvSpPr>
        <p:spPr bwMode="auto">
          <a:xfrm>
            <a:off x="7092280" y="5733256"/>
            <a:ext cx="1512168" cy="43204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altLang="zh-CN" sz="1200" b="1" i="0" u="none" strike="noStrike" cap="none" normalizeH="0" baseline="0" dirty="0" smtClean="0">
                <a:ln>
                  <a:noFill/>
                </a:ln>
                <a:solidFill>
                  <a:schemeClr val="tx1"/>
                </a:solidFill>
                <a:effectLst/>
                <a:latin typeface="Calibri" pitchFamily="34" charset="0"/>
                <a:ea typeface="SimSun" pitchFamily="2" charset="-122"/>
                <a:cs typeface="Arial" pitchFamily="34" charset="0"/>
              </a:rPr>
              <a:t>Each additional 1% of ECS</a:t>
            </a:r>
            <a:r>
              <a:rPr kumimoji="0" lang="en-US" altLang="zh-CN" sz="1200" b="1" i="0" u="none" strike="noStrike" cap="none" normalizeH="0" dirty="0" smtClean="0">
                <a:ln>
                  <a:noFill/>
                </a:ln>
                <a:solidFill>
                  <a:schemeClr val="tx1"/>
                </a:solidFill>
                <a:effectLst/>
                <a:latin typeface="Calibri" pitchFamily="34" charset="0"/>
                <a:ea typeface="SimSun" pitchFamily="2" charset="-122"/>
                <a:cs typeface="Arial" pitchFamily="34" charset="0"/>
              </a:rPr>
              <a:t> brings GDP growth rates down by 1</a:t>
            </a:r>
            <a:r>
              <a:rPr kumimoji="0" lang="en-US" altLang="zh-CN" sz="1200" b="0" i="0" u="none" strike="noStrike" cap="none" normalizeH="0" dirty="0" smtClean="0">
                <a:ln>
                  <a:noFill/>
                </a:ln>
                <a:solidFill>
                  <a:schemeClr val="tx1"/>
                </a:solidFill>
                <a:effectLst/>
                <a:latin typeface="Calibri" pitchFamily="34" charset="0"/>
                <a:ea typeface="SimSun" pitchFamily="2" charset="-122"/>
                <a:cs typeface="Arial" pitchFamily="34"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7" name="Picture 26"/>
          <p:cNvPicPr/>
          <p:nvPr/>
        </p:nvPicPr>
        <p:blipFill>
          <a:blip r:embed="rId7" cstate="print"/>
          <a:srcRect/>
          <a:stretch>
            <a:fillRect/>
          </a:stretch>
        </p:blipFill>
        <p:spPr bwMode="auto">
          <a:xfrm>
            <a:off x="539552" y="4221088"/>
            <a:ext cx="5328592" cy="2376264"/>
          </a:xfrm>
          <a:prstGeom prst="rect">
            <a:avLst/>
          </a:prstGeom>
          <a:noFill/>
        </p:spPr>
      </p:pic>
      <p:sp>
        <p:nvSpPr>
          <p:cNvPr id="28" name="Rectangle 27"/>
          <p:cNvSpPr/>
          <p:nvPr/>
        </p:nvSpPr>
        <p:spPr>
          <a:xfrm>
            <a:off x="1835696" y="4365104"/>
            <a:ext cx="1127232" cy="338554"/>
          </a:xfrm>
          <a:prstGeom prst="rect">
            <a:avLst/>
          </a:prstGeom>
        </p:spPr>
        <p:txBody>
          <a:bodyPr wrap="none">
            <a:spAutoFit/>
          </a:bodyPr>
          <a:lstStyle/>
          <a:p>
            <a:r>
              <a:rPr lang="ru-RU" sz="1600" b="1" dirty="0" smtClean="0"/>
              <a:t>1</a:t>
            </a:r>
            <a:r>
              <a:rPr lang="en-US" sz="1600" b="1" dirty="0" smtClean="0"/>
              <a:t>945-</a:t>
            </a:r>
            <a:r>
              <a:rPr lang="ru-RU" sz="1600" b="1" dirty="0" smtClean="0"/>
              <a:t>201</a:t>
            </a:r>
            <a:r>
              <a:rPr lang="en-US" sz="1600" b="1" dirty="0" smtClean="0"/>
              <a:t>5</a:t>
            </a:r>
            <a:r>
              <a:rPr lang="ru-RU" sz="1600" b="1" dirty="0" smtClean="0"/>
              <a:t> </a:t>
            </a:r>
            <a:endParaRPr lang="en-US" sz="1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p:nvPr/>
        </p:nvPicPr>
        <p:blipFill>
          <a:blip r:embed="rId2" cstate="print"/>
          <a:srcRect/>
          <a:stretch>
            <a:fillRect/>
          </a:stretch>
        </p:blipFill>
        <p:spPr bwMode="auto">
          <a:xfrm>
            <a:off x="539552" y="1052736"/>
            <a:ext cx="6624736" cy="2880320"/>
          </a:xfrm>
          <a:prstGeom prst="rect">
            <a:avLst/>
          </a:prstGeom>
          <a:noFill/>
        </p:spPr>
      </p:pic>
      <p:sp>
        <p:nvSpPr>
          <p:cNvPr id="3074" name="Rectangle 3"/>
          <p:cNvSpPr>
            <a:spLocks noGrp="1" noChangeArrowheads="1"/>
          </p:cNvSpPr>
          <p:nvPr>
            <p:ph type="title"/>
          </p:nvPr>
        </p:nvSpPr>
        <p:spPr>
          <a:xfrm>
            <a:off x="467544" y="0"/>
            <a:ext cx="8676456" cy="908720"/>
          </a:xfrm>
          <a:solidFill>
            <a:srgbClr val="FFFFFF"/>
          </a:solidFill>
        </p:spPr>
        <p:txBody>
          <a:bodyPr>
            <a:normAutofit fontScale="90000"/>
          </a:bodyPr>
          <a:lstStyle/>
          <a:p>
            <a:pPr algn="l"/>
            <a:r>
              <a:rPr lang="ru-RU" sz="2800" dirty="0" smtClean="0">
                <a:solidFill>
                  <a:schemeClr val="accent1">
                    <a:lumMod val="75000"/>
                  </a:schemeClr>
                </a:solidFill>
                <a:latin typeface="Impact" pitchFamily="34" charset="0"/>
              </a:rPr>
              <a:t>Высокие цены на энергию не ведут к росту нагрузки по оплате энергии и потере конкурентоспособности </a:t>
            </a:r>
          </a:p>
        </p:txBody>
      </p:sp>
      <p:pic>
        <p:nvPicPr>
          <p:cNvPr id="3075" name="Picture 4"/>
          <p:cNvPicPr>
            <a:picLocks noChangeAspect="1" noChangeArrowheads="1"/>
          </p:cNvPicPr>
          <p:nvPr/>
        </p:nvPicPr>
        <p:blipFill>
          <a:blip r:embed="rId3" cstate="print"/>
          <a:srcRect/>
          <a:stretch>
            <a:fillRect/>
          </a:stretch>
        </p:blipFill>
        <p:spPr bwMode="auto">
          <a:xfrm>
            <a:off x="15875" y="0"/>
            <a:ext cx="430213" cy="6858000"/>
          </a:xfrm>
          <a:prstGeom prst="rect">
            <a:avLst/>
          </a:prstGeom>
          <a:noFill/>
          <a:ln w="9525">
            <a:noFill/>
            <a:miter lim="800000"/>
            <a:headEnd/>
            <a:tailEnd/>
          </a:ln>
        </p:spPr>
      </p:pic>
      <p:pic>
        <p:nvPicPr>
          <p:cNvPr id="3076" name="Рисунок 4"/>
          <p:cNvPicPr>
            <a:picLocks noGrp="1" noChangeAspect="1" noChangeArrowheads="1"/>
          </p:cNvPicPr>
          <p:nvPr>
            <p:ph type="body" idx="4294967295"/>
          </p:nvPr>
        </p:nvPicPr>
        <p:blipFill>
          <a:blip r:embed="rId4" cstate="print"/>
          <a:srcRect/>
          <a:stretch>
            <a:fillRect/>
          </a:stretch>
        </p:blipFill>
        <p:spPr>
          <a:xfrm flipV="1">
            <a:off x="-7938" y="6464300"/>
            <a:ext cx="476251" cy="417513"/>
          </a:xfrm>
          <a:prstGeom prst="rect">
            <a:avLst/>
          </a:prstGeom>
          <a:solidFill>
            <a:srgbClr val="FFFF00">
              <a:alpha val="50195"/>
            </a:srgbClr>
          </a:solidFill>
        </p:spPr>
      </p:pic>
      <p:sp>
        <p:nvSpPr>
          <p:cNvPr id="3077" name="Rectangle 6"/>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3078" name="Rectangle 7"/>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19" name="Rectangle 18"/>
          <p:cNvSpPr/>
          <p:nvPr/>
        </p:nvSpPr>
        <p:spPr>
          <a:xfrm>
            <a:off x="611560" y="4005064"/>
            <a:ext cx="8532440" cy="2677656"/>
          </a:xfrm>
          <a:prstGeom prst="rect">
            <a:avLst/>
          </a:prstGeom>
        </p:spPr>
        <p:txBody>
          <a:bodyPr wrap="square">
            <a:spAutoFit/>
          </a:bodyPr>
          <a:lstStyle/>
          <a:p>
            <a:pPr marL="273050" indent="-273050">
              <a:buBlip>
                <a:blip r:embed="rId5"/>
              </a:buBlip>
            </a:pPr>
            <a:r>
              <a:rPr lang="ru-RU" sz="2400" b="1" dirty="0" smtClean="0"/>
              <a:t>Производительность энергии </a:t>
            </a:r>
            <a:r>
              <a:rPr lang="ru-RU" sz="2000" b="1" dirty="0" smtClean="0"/>
              <a:t>(величина обратная энергоемкости) </a:t>
            </a:r>
            <a:r>
              <a:rPr lang="ru-RU" sz="2400" b="1" dirty="0" smtClean="0"/>
              <a:t>прямо пропорциональна средней цене на энергию</a:t>
            </a:r>
          </a:p>
          <a:p>
            <a:pPr marL="273050" indent="-273050">
              <a:buBlip>
                <a:blip r:embed="rId5"/>
              </a:buBlip>
            </a:pPr>
            <a:r>
              <a:rPr lang="ru-RU" sz="2000" b="1" dirty="0" smtClean="0"/>
              <a:t>В странах, у которых средняя цена на энергию ниже, экономическая доступность энергии (доля расходов на энергию в ВВП) не выше, а ниже!!!  </a:t>
            </a:r>
          </a:p>
          <a:p>
            <a:pPr marL="273050" indent="-273050">
              <a:buBlip>
                <a:blip r:embed="rId5"/>
              </a:buBlip>
            </a:pPr>
            <a:r>
              <a:rPr lang="ru-RU" sz="2000" b="1" dirty="0" smtClean="0"/>
              <a:t>Низкие цены на энергию консервируют технологическую отсталость</a:t>
            </a:r>
          </a:p>
          <a:p>
            <a:pPr marL="273050" indent="-273050">
              <a:buBlip>
                <a:blip r:embed="rId5"/>
              </a:buBlip>
            </a:pPr>
            <a:r>
              <a:rPr lang="ru-RU" sz="2000" b="1" dirty="0" smtClean="0"/>
              <a:t>Для обеспечения экономической доступности энергии рост дохода более важен, чем сдерживание роста цен</a:t>
            </a:r>
            <a:endParaRPr lang="ru-RU" b="1" dirty="0" smtClean="0"/>
          </a:p>
        </p:txBody>
      </p:sp>
      <p:sp>
        <p:nvSpPr>
          <p:cNvPr id="18" name="Rectangle 17"/>
          <p:cNvSpPr/>
          <p:nvPr/>
        </p:nvSpPr>
        <p:spPr>
          <a:xfrm>
            <a:off x="2987824" y="1340768"/>
            <a:ext cx="1944216" cy="584775"/>
          </a:xfrm>
          <a:prstGeom prst="rect">
            <a:avLst/>
          </a:prstGeom>
        </p:spPr>
        <p:txBody>
          <a:bodyPr wrap="square">
            <a:spAutoFit/>
          </a:bodyPr>
          <a:lstStyle/>
          <a:p>
            <a:r>
              <a:rPr lang="ru-RU" sz="1600" b="1" dirty="0" smtClean="0"/>
              <a:t>Средние значения за 1971-2012 гг. </a:t>
            </a:r>
            <a:endParaRPr lang="en-US" sz="1600" dirty="0"/>
          </a:p>
        </p:txBody>
      </p:sp>
      <p:sp>
        <p:nvSpPr>
          <p:cNvPr id="22" name="Rectangle 21"/>
          <p:cNvSpPr/>
          <p:nvPr/>
        </p:nvSpPr>
        <p:spPr>
          <a:xfrm>
            <a:off x="467544" y="908720"/>
            <a:ext cx="8676456" cy="72008"/>
          </a:xfrm>
          <a:prstGeom prst="rect">
            <a:avLst/>
          </a:prstGeom>
          <a:gradFill flip="none" rotWithShape="1">
            <a:gsLst>
              <a:gs pos="0">
                <a:srgbClr val="FFF200"/>
              </a:gs>
              <a:gs pos="45000">
                <a:srgbClr val="FF7A00"/>
              </a:gs>
              <a:gs pos="70000">
                <a:srgbClr val="FF0300"/>
              </a:gs>
              <a:gs pos="100000">
                <a:srgbClr val="4D080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1835696" y="2924944"/>
            <a:ext cx="1440160"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p:nvPr/>
        </p:nvPicPr>
        <p:blipFill>
          <a:blip r:embed="rId6" cstate="print"/>
          <a:srcRect/>
          <a:stretch>
            <a:fillRect/>
          </a:stretch>
        </p:blipFill>
        <p:spPr bwMode="auto">
          <a:xfrm>
            <a:off x="7236296" y="1052736"/>
            <a:ext cx="1907704" cy="167625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title"/>
          </p:nvPr>
        </p:nvSpPr>
        <p:spPr>
          <a:xfrm>
            <a:off x="539552" y="0"/>
            <a:ext cx="8604448" cy="836712"/>
          </a:xfrm>
          <a:solidFill>
            <a:srgbClr val="FFFFFF"/>
          </a:solidFill>
        </p:spPr>
        <p:txBody>
          <a:bodyPr>
            <a:noAutofit/>
          </a:bodyPr>
          <a:lstStyle/>
          <a:p>
            <a:pPr algn="l"/>
            <a:r>
              <a:rPr lang="ru-RU" sz="2800" b="1" dirty="0" smtClean="0">
                <a:solidFill>
                  <a:schemeClr val="tx2"/>
                </a:solidFill>
                <a:latin typeface="Impact" pitchFamily="34" charset="0"/>
              </a:rPr>
              <a:t>«</a:t>
            </a:r>
            <a:r>
              <a:rPr lang="ru-RU" sz="2800" b="1" dirty="0" err="1" smtClean="0">
                <a:solidFill>
                  <a:schemeClr val="tx2"/>
                </a:solidFill>
                <a:latin typeface="Impact" pitchFamily="34" charset="0"/>
              </a:rPr>
              <a:t>Низкоуглеродные</a:t>
            </a:r>
            <a:r>
              <a:rPr lang="ru-RU" sz="2800" b="1" dirty="0" smtClean="0">
                <a:solidFill>
                  <a:schemeClr val="tx2"/>
                </a:solidFill>
                <a:latin typeface="Impact" pitchFamily="34" charset="0"/>
              </a:rPr>
              <a:t> тиски» и изъятие </a:t>
            </a:r>
            <a:r>
              <a:rPr lang="ru-RU" sz="2800" b="1" dirty="0" smtClean="0">
                <a:solidFill>
                  <a:schemeClr val="tx2"/>
                </a:solidFill>
                <a:latin typeface="Impact" pitchFamily="34" charset="0"/>
              </a:rPr>
              <a:t>ренты</a:t>
            </a:r>
            <a:r>
              <a:rPr lang="ru-RU" sz="2800" dirty="0" smtClean="0">
                <a:solidFill>
                  <a:schemeClr val="tx2"/>
                </a:solidFill>
                <a:latin typeface="Impact" pitchFamily="34" charset="0"/>
              </a:rPr>
              <a:t>.</a:t>
            </a:r>
            <a:endParaRPr lang="ru-RU" sz="2800" dirty="0" smtClean="0">
              <a:solidFill>
                <a:schemeClr val="tx2"/>
              </a:solidFill>
              <a:latin typeface="Impact" pitchFamily="34" charset="0"/>
            </a:endParaRPr>
          </a:p>
        </p:txBody>
      </p:sp>
      <p:pic>
        <p:nvPicPr>
          <p:cNvPr id="3075" name="Picture 4"/>
          <p:cNvPicPr>
            <a:picLocks noChangeAspect="1" noChangeArrowheads="1"/>
          </p:cNvPicPr>
          <p:nvPr/>
        </p:nvPicPr>
        <p:blipFill>
          <a:blip r:embed="rId2" cstate="print"/>
          <a:srcRect/>
          <a:stretch>
            <a:fillRect/>
          </a:stretch>
        </p:blipFill>
        <p:spPr bwMode="auto">
          <a:xfrm>
            <a:off x="15875" y="0"/>
            <a:ext cx="430213" cy="6858000"/>
          </a:xfrm>
          <a:prstGeom prst="rect">
            <a:avLst/>
          </a:prstGeom>
          <a:noFill/>
          <a:ln w="9525">
            <a:noFill/>
            <a:miter lim="800000"/>
            <a:headEnd/>
            <a:tailEnd/>
          </a:ln>
        </p:spPr>
      </p:pic>
      <p:pic>
        <p:nvPicPr>
          <p:cNvPr id="3076" name="Рисунок 4"/>
          <p:cNvPicPr>
            <a:picLocks noGrp="1" noChangeAspect="1" noChangeArrowheads="1"/>
          </p:cNvPicPr>
          <p:nvPr>
            <p:ph type="body" idx="4294967295"/>
          </p:nvPr>
        </p:nvPicPr>
        <p:blipFill>
          <a:blip r:embed="rId3" cstate="print"/>
          <a:srcRect/>
          <a:stretch>
            <a:fillRect/>
          </a:stretch>
        </p:blipFill>
        <p:spPr>
          <a:xfrm flipV="1">
            <a:off x="-7938" y="6464300"/>
            <a:ext cx="476251" cy="417513"/>
          </a:xfrm>
          <a:prstGeom prst="rect">
            <a:avLst/>
          </a:prstGeom>
          <a:solidFill>
            <a:srgbClr val="FFFF00">
              <a:alpha val="50195"/>
            </a:srgbClr>
          </a:solidFill>
        </p:spPr>
      </p:pic>
      <p:sp>
        <p:nvSpPr>
          <p:cNvPr id="3077" name="Rectangle 6"/>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8" name="Rectangle 7"/>
          <p:cNvSpPr/>
          <p:nvPr/>
        </p:nvSpPr>
        <p:spPr>
          <a:xfrm>
            <a:off x="467544" y="836712"/>
            <a:ext cx="8676456" cy="72008"/>
          </a:xfrm>
          <a:prstGeom prst="rect">
            <a:avLst/>
          </a:prstGeom>
          <a:gradFill flip="none" rotWithShape="1">
            <a:gsLst>
              <a:gs pos="0">
                <a:srgbClr val="FFF200"/>
              </a:gs>
              <a:gs pos="45000">
                <a:srgbClr val="FF7A00"/>
              </a:gs>
              <a:gs pos="70000">
                <a:srgbClr val="FF0300"/>
              </a:gs>
              <a:gs pos="100000">
                <a:srgbClr val="4D080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39552" y="4149080"/>
            <a:ext cx="8604448" cy="2554545"/>
          </a:xfrm>
          <a:prstGeom prst="rect">
            <a:avLst/>
          </a:prstGeom>
        </p:spPr>
        <p:txBody>
          <a:bodyPr wrap="square">
            <a:spAutoFit/>
          </a:bodyPr>
          <a:lstStyle/>
          <a:p>
            <a:pPr marL="273050" indent="-273050">
              <a:buBlip>
                <a:blip r:embed="rId4"/>
              </a:buBlip>
            </a:pPr>
            <a:r>
              <a:rPr lang="ru-RU" sz="2000" b="1" dirty="0" smtClean="0"/>
              <a:t>От удвоения мировых расходов на энергоснабжение поставщикам топлива почти ничего не достанется: </a:t>
            </a:r>
          </a:p>
          <a:p>
            <a:pPr marL="730250" lvl="1" indent="-273050">
              <a:buBlip>
                <a:blip r:embed="rId4"/>
              </a:buBlip>
            </a:pPr>
            <a:r>
              <a:rPr lang="ru-RU" sz="2000" b="1" dirty="0" smtClean="0"/>
              <a:t>рост доходов от ВИЭ</a:t>
            </a:r>
          </a:p>
          <a:p>
            <a:pPr marL="730250" lvl="1" indent="-273050">
              <a:buBlip>
                <a:blip r:embed="rId4"/>
              </a:buBlip>
            </a:pPr>
            <a:r>
              <a:rPr lang="ru-RU" sz="2000" b="1" dirty="0" smtClean="0"/>
              <a:t>рост поступлений от цены на углерод  </a:t>
            </a:r>
          </a:p>
          <a:p>
            <a:pPr marL="730250" lvl="1" indent="-273050">
              <a:buBlip>
                <a:blip r:embed="rId4"/>
              </a:buBlip>
            </a:pPr>
            <a:r>
              <a:rPr lang="ru-RU" sz="2000" b="1" dirty="0" smtClean="0"/>
              <a:t>стабилизация доходов от продажи топлива для энергетических нужд и небольшой рост доходов от продажи топлив для неэнергетических нужд</a:t>
            </a:r>
          </a:p>
          <a:p>
            <a:pPr marL="273050" indent="-273050">
              <a:buBlip>
                <a:blip r:embed="rId4"/>
              </a:buBlip>
            </a:pPr>
            <a:r>
              <a:rPr lang="ru-RU" sz="2000" b="1" dirty="0" smtClean="0"/>
              <a:t>Жесткая конкурентная борьба поставщиков за углеводородный пирог</a:t>
            </a:r>
          </a:p>
        </p:txBody>
      </p:sp>
      <p:sp>
        <p:nvSpPr>
          <p:cNvPr id="10" name="Rectangle 9"/>
          <p:cNvSpPr/>
          <p:nvPr/>
        </p:nvSpPr>
        <p:spPr>
          <a:xfrm>
            <a:off x="5796136" y="1052736"/>
            <a:ext cx="3347864" cy="2554545"/>
          </a:xfrm>
          <a:prstGeom prst="rect">
            <a:avLst/>
          </a:prstGeom>
        </p:spPr>
        <p:txBody>
          <a:bodyPr wrap="square">
            <a:spAutoFit/>
          </a:bodyPr>
          <a:lstStyle/>
          <a:p>
            <a:pPr marL="273050" indent="-273050">
              <a:buBlip>
                <a:blip r:embed="rId4"/>
              </a:buBlip>
            </a:pPr>
            <a:r>
              <a:rPr lang="ru-RU" sz="2000" b="1" dirty="0" smtClean="0"/>
              <a:t>Доля нефти в расходах на энергию равна в 2015 г. 57%. В 2050 г. снизится  до 45-50</a:t>
            </a:r>
            <a:r>
              <a:rPr lang="ru-RU" sz="2000" b="1" dirty="0" smtClean="0"/>
              <a:t>%.</a:t>
            </a:r>
            <a:endParaRPr lang="ru-RU" sz="2000" b="1" dirty="0" smtClean="0"/>
          </a:p>
          <a:p>
            <a:pPr marL="273050" indent="-273050">
              <a:buBlip>
                <a:blip r:embed="rId4"/>
              </a:buBlip>
            </a:pPr>
            <a:r>
              <a:rPr lang="ru-RU" sz="2000" b="1" dirty="0" smtClean="0"/>
              <a:t>Минус экологические налоги и налоги на энергию </a:t>
            </a:r>
            <a:r>
              <a:rPr lang="ru-RU" sz="2000" b="1" dirty="0" smtClean="0"/>
              <a:t> </a:t>
            </a:r>
          </a:p>
          <a:p>
            <a:pPr marL="273050" indent="-273050">
              <a:buBlip>
                <a:blip r:embed="rId4"/>
              </a:buBlip>
            </a:pPr>
            <a:r>
              <a:rPr lang="ru-RU" sz="2000" b="1" dirty="0" smtClean="0"/>
              <a:t>Минус налоги на углерод</a:t>
            </a:r>
            <a:endParaRPr lang="ru-RU" sz="2000" b="1" dirty="0" smtClean="0"/>
          </a:p>
        </p:txBody>
      </p:sp>
      <p:pic>
        <p:nvPicPr>
          <p:cNvPr id="1026" name="Picture 2"/>
          <p:cNvPicPr>
            <a:picLocks noChangeAspect="1" noChangeArrowheads="1"/>
          </p:cNvPicPr>
          <p:nvPr/>
        </p:nvPicPr>
        <p:blipFill>
          <a:blip r:embed="rId5" cstate="print"/>
          <a:srcRect/>
          <a:stretch>
            <a:fillRect/>
          </a:stretch>
        </p:blipFill>
        <p:spPr bwMode="auto">
          <a:xfrm>
            <a:off x="467544" y="1052736"/>
            <a:ext cx="5184575" cy="302433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title"/>
          </p:nvPr>
        </p:nvSpPr>
        <p:spPr>
          <a:xfrm>
            <a:off x="539552" y="0"/>
            <a:ext cx="8604448" cy="908720"/>
          </a:xfrm>
          <a:solidFill>
            <a:srgbClr val="FFFFFF"/>
          </a:solidFill>
        </p:spPr>
        <p:txBody>
          <a:bodyPr>
            <a:noAutofit/>
          </a:bodyPr>
          <a:lstStyle/>
          <a:p>
            <a:pPr algn="l"/>
            <a:r>
              <a:rPr lang="ru-RU" sz="2800" dirty="0" smtClean="0">
                <a:solidFill>
                  <a:schemeClr val="tx2"/>
                </a:solidFill>
                <a:latin typeface="Impact" pitchFamily="34" charset="0"/>
              </a:rPr>
              <a:t>Верхний устойчивый уровень цен на нефть: </a:t>
            </a:r>
            <a:br>
              <a:rPr lang="ru-RU" sz="2800" dirty="0" smtClean="0">
                <a:solidFill>
                  <a:schemeClr val="tx2"/>
                </a:solidFill>
                <a:latin typeface="Impact" pitchFamily="34" charset="0"/>
              </a:rPr>
            </a:br>
            <a:r>
              <a:rPr lang="ru-RU" sz="2800" dirty="0" smtClean="0">
                <a:solidFill>
                  <a:schemeClr val="tx2"/>
                </a:solidFill>
                <a:latin typeface="Impact" pitchFamily="34" charset="0"/>
              </a:rPr>
              <a:t>95-100 долл./</a:t>
            </a:r>
            <a:r>
              <a:rPr lang="ru-RU" sz="2800" dirty="0" err="1" smtClean="0">
                <a:solidFill>
                  <a:schemeClr val="tx2"/>
                </a:solidFill>
                <a:latin typeface="Impact" pitchFamily="34" charset="0"/>
              </a:rPr>
              <a:t>барр</a:t>
            </a:r>
            <a:r>
              <a:rPr lang="ru-RU" sz="2800" dirty="0" smtClean="0">
                <a:solidFill>
                  <a:schemeClr val="tx2"/>
                </a:solidFill>
                <a:latin typeface="Impact" pitchFamily="34" charset="0"/>
              </a:rPr>
              <a:t>. в 2030 г.  и 130 долл./</a:t>
            </a:r>
            <a:r>
              <a:rPr lang="ru-RU" sz="2800" dirty="0" err="1" smtClean="0">
                <a:solidFill>
                  <a:schemeClr val="tx2"/>
                </a:solidFill>
                <a:latin typeface="Impact" pitchFamily="34" charset="0"/>
              </a:rPr>
              <a:t>барр</a:t>
            </a:r>
            <a:r>
              <a:rPr lang="ru-RU" sz="2800" dirty="0" smtClean="0">
                <a:solidFill>
                  <a:schemeClr val="tx2"/>
                </a:solidFill>
                <a:latin typeface="Impact" pitchFamily="34" charset="0"/>
              </a:rPr>
              <a:t>. в 2050г .</a:t>
            </a:r>
          </a:p>
        </p:txBody>
      </p:sp>
      <p:pic>
        <p:nvPicPr>
          <p:cNvPr id="3075" name="Picture 4"/>
          <p:cNvPicPr>
            <a:picLocks noChangeAspect="1" noChangeArrowheads="1"/>
          </p:cNvPicPr>
          <p:nvPr/>
        </p:nvPicPr>
        <p:blipFill>
          <a:blip r:embed="rId2" cstate="print"/>
          <a:srcRect/>
          <a:stretch>
            <a:fillRect/>
          </a:stretch>
        </p:blipFill>
        <p:spPr bwMode="auto">
          <a:xfrm>
            <a:off x="15875" y="0"/>
            <a:ext cx="430213" cy="6858000"/>
          </a:xfrm>
          <a:prstGeom prst="rect">
            <a:avLst/>
          </a:prstGeom>
          <a:noFill/>
          <a:ln w="9525">
            <a:noFill/>
            <a:miter lim="800000"/>
            <a:headEnd/>
            <a:tailEnd/>
          </a:ln>
        </p:spPr>
      </p:pic>
      <p:pic>
        <p:nvPicPr>
          <p:cNvPr id="3076" name="Рисунок 4"/>
          <p:cNvPicPr>
            <a:picLocks noGrp="1" noChangeAspect="1" noChangeArrowheads="1"/>
          </p:cNvPicPr>
          <p:nvPr>
            <p:ph type="body" idx="4294967295"/>
          </p:nvPr>
        </p:nvPicPr>
        <p:blipFill>
          <a:blip r:embed="rId3" cstate="print"/>
          <a:srcRect/>
          <a:stretch>
            <a:fillRect/>
          </a:stretch>
        </p:blipFill>
        <p:spPr>
          <a:xfrm flipV="1">
            <a:off x="-7938" y="6464300"/>
            <a:ext cx="476251" cy="417513"/>
          </a:xfrm>
          <a:prstGeom prst="rect">
            <a:avLst/>
          </a:prstGeom>
          <a:solidFill>
            <a:srgbClr val="FFFF00">
              <a:alpha val="50195"/>
            </a:srgbClr>
          </a:solidFill>
        </p:spPr>
      </p:pic>
      <p:sp>
        <p:nvSpPr>
          <p:cNvPr id="3077" name="Rectangle 6"/>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8" name="Rectangle 7"/>
          <p:cNvSpPr/>
          <p:nvPr/>
        </p:nvSpPr>
        <p:spPr>
          <a:xfrm>
            <a:off x="467544" y="980728"/>
            <a:ext cx="8676456" cy="72008"/>
          </a:xfrm>
          <a:prstGeom prst="rect">
            <a:avLst/>
          </a:prstGeom>
          <a:gradFill flip="none" rotWithShape="1">
            <a:gsLst>
              <a:gs pos="0">
                <a:srgbClr val="FFF200"/>
              </a:gs>
              <a:gs pos="45000">
                <a:srgbClr val="FF7A00"/>
              </a:gs>
              <a:gs pos="70000">
                <a:srgbClr val="FF0300"/>
              </a:gs>
              <a:gs pos="100000">
                <a:srgbClr val="4D080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39552" y="3933056"/>
            <a:ext cx="8604448" cy="2862322"/>
          </a:xfrm>
          <a:prstGeom prst="rect">
            <a:avLst/>
          </a:prstGeom>
        </p:spPr>
        <p:txBody>
          <a:bodyPr wrap="square">
            <a:spAutoFit/>
          </a:bodyPr>
          <a:lstStyle/>
          <a:p>
            <a:pPr marL="273050" indent="-273050">
              <a:buBlip>
                <a:blip r:embed="rId4"/>
              </a:buBlip>
            </a:pPr>
            <a:r>
              <a:rPr lang="ru-RU" sz="2000" b="1" dirty="0" smtClean="0">
                <a:latin typeface="+mj-lt"/>
              </a:rPr>
              <a:t>Рост цен на нефть до 200 долл./</a:t>
            </a:r>
            <a:r>
              <a:rPr lang="ru-RU" sz="2000" b="1" dirty="0" err="1" smtClean="0">
                <a:latin typeface="+mj-lt"/>
              </a:rPr>
              <a:t>барр</a:t>
            </a:r>
            <a:r>
              <a:rPr lang="ru-RU" sz="2000" b="1" dirty="0" smtClean="0">
                <a:latin typeface="+mj-lt"/>
              </a:rPr>
              <a:t>. к 2030 г. и до 240 долл./</a:t>
            </a:r>
            <a:r>
              <a:rPr lang="ru-RU" sz="2000" b="1" dirty="0" err="1" smtClean="0">
                <a:latin typeface="+mj-lt"/>
              </a:rPr>
              <a:t>барр</a:t>
            </a:r>
            <a:r>
              <a:rPr lang="ru-RU" sz="2000" b="1" dirty="0" smtClean="0">
                <a:latin typeface="+mj-lt"/>
              </a:rPr>
              <a:t>. к 2050 г. (</a:t>
            </a:r>
            <a:r>
              <a:rPr lang="en-US" sz="2000" b="1" dirty="0" smtClean="0">
                <a:latin typeface="+mj-lt"/>
              </a:rPr>
              <a:t>EIA US DOE)</a:t>
            </a:r>
            <a:r>
              <a:rPr lang="ru-RU" sz="2000" b="1" dirty="0" smtClean="0">
                <a:latin typeface="+mj-lt"/>
              </a:rPr>
              <a:t> п</a:t>
            </a:r>
            <a:r>
              <a:rPr lang="ru-RU" sz="2000" b="1" dirty="0" smtClean="0"/>
              <a:t>риводит к росту доли расходов на энергию до 13-14%. Она «перешагивает» порог экономической доступности и темп роста мирового ВВП в 2015-2050 гг. снижается  до 2,1%. Функция крыла.  </a:t>
            </a:r>
          </a:p>
          <a:p>
            <a:pPr marL="273050" indent="-273050">
              <a:buBlip>
                <a:blip r:embed="rId4"/>
              </a:buBlip>
            </a:pPr>
            <a:r>
              <a:rPr lang="ru-RU" sz="2000" b="1" dirty="0" smtClean="0"/>
              <a:t>При росте цены до 115 долл./</a:t>
            </a:r>
            <a:r>
              <a:rPr lang="ru-RU" sz="2000" b="1" dirty="0" err="1" smtClean="0"/>
              <a:t>барр</a:t>
            </a:r>
            <a:r>
              <a:rPr lang="ru-RU" sz="2000" b="1" dirty="0" smtClean="0"/>
              <a:t>. в 2030 г. и до 150 долл./</a:t>
            </a:r>
            <a:r>
              <a:rPr lang="ru-RU" sz="2000" b="1" dirty="0" err="1" smtClean="0"/>
              <a:t>барр</a:t>
            </a:r>
            <a:r>
              <a:rPr lang="ru-RU" sz="2000" b="1" dirty="0" smtClean="0"/>
              <a:t>. в 2050 г  доля расходов на энергию составляет 12%, а рост ВВП равен 2,7% в год.</a:t>
            </a:r>
          </a:p>
          <a:p>
            <a:pPr marL="273050" indent="-273050">
              <a:buBlip>
                <a:blip r:embed="rId4"/>
              </a:buBlip>
            </a:pPr>
            <a:r>
              <a:rPr lang="ru-RU" sz="2000" b="1" dirty="0" smtClean="0"/>
              <a:t>При росте цены до 95-100 долл./</a:t>
            </a:r>
            <a:r>
              <a:rPr lang="ru-RU" sz="2000" b="1" dirty="0" err="1" smtClean="0"/>
              <a:t>барр</a:t>
            </a:r>
            <a:r>
              <a:rPr lang="ru-RU" sz="2000" b="1" dirty="0" smtClean="0"/>
              <a:t>. в 2030 г. и до 130 долл./</a:t>
            </a:r>
            <a:r>
              <a:rPr lang="ru-RU" sz="2000" b="1" dirty="0" err="1" smtClean="0"/>
              <a:t>барр</a:t>
            </a:r>
            <a:r>
              <a:rPr lang="ru-RU" sz="2000" b="1" dirty="0" smtClean="0"/>
              <a:t>. в 2050г . доля расходов на энергию равна 10-12%, а рост ВВП равен 2,9% в год. </a:t>
            </a:r>
          </a:p>
        </p:txBody>
      </p:sp>
      <p:pic>
        <p:nvPicPr>
          <p:cNvPr id="2051" name="Picture 3"/>
          <p:cNvPicPr>
            <a:picLocks noChangeAspect="1" noChangeArrowheads="1"/>
          </p:cNvPicPr>
          <p:nvPr/>
        </p:nvPicPr>
        <p:blipFill>
          <a:blip r:embed="rId5" cstate="print"/>
          <a:srcRect/>
          <a:stretch>
            <a:fillRect/>
          </a:stretch>
        </p:blipFill>
        <p:spPr bwMode="auto">
          <a:xfrm>
            <a:off x="4860032" y="1124744"/>
            <a:ext cx="4032448" cy="2743200"/>
          </a:xfrm>
          <a:prstGeom prst="rect">
            <a:avLst/>
          </a:prstGeom>
          <a:noFill/>
          <a:ln w="9525">
            <a:noFill/>
            <a:miter lim="800000"/>
            <a:headEnd/>
            <a:tailEnd/>
          </a:ln>
          <a:effectLst/>
        </p:spPr>
      </p:pic>
      <p:pic>
        <p:nvPicPr>
          <p:cNvPr id="2052" name="Picture 4"/>
          <p:cNvPicPr>
            <a:picLocks noChangeAspect="1" noChangeArrowheads="1"/>
          </p:cNvPicPr>
          <p:nvPr/>
        </p:nvPicPr>
        <p:blipFill>
          <a:blip r:embed="rId6" cstate="print"/>
          <a:srcRect/>
          <a:stretch>
            <a:fillRect/>
          </a:stretch>
        </p:blipFill>
        <p:spPr bwMode="auto">
          <a:xfrm>
            <a:off x="539552" y="1124744"/>
            <a:ext cx="4104456" cy="2743200"/>
          </a:xfrm>
          <a:prstGeom prst="rect">
            <a:avLst/>
          </a:prstGeom>
          <a:noFill/>
          <a:ln w="9525">
            <a:noFill/>
            <a:miter lim="800000"/>
            <a:headEnd/>
            <a:tailEnd/>
          </a:ln>
          <a:effectLst/>
        </p:spPr>
      </p:pic>
      <p:sp>
        <p:nvSpPr>
          <p:cNvPr id="14" name="Rectangle 13"/>
          <p:cNvSpPr/>
          <p:nvPr/>
        </p:nvSpPr>
        <p:spPr>
          <a:xfrm>
            <a:off x="7369155" y="6488668"/>
            <a:ext cx="1774845" cy="369332"/>
          </a:xfrm>
          <a:prstGeom prst="rect">
            <a:avLst/>
          </a:prstGeom>
        </p:spPr>
        <p:txBody>
          <a:bodyPr wrap="none">
            <a:spAutoFit/>
          </a:bodyPr>
          <a:lstStyle/>
          <a:p>
            <a:r>
              <a:rPr lang="ru-RU" dirty="0" smtClean="0">
                <a:solidFill>
                  <a:schemeClr val="tx2"/>
                </a:solidFill>
                <a:latin typeface="Impact" pitchFamily="34" charset="0"/>
              </a:rPr>
              <a:t>Модель </a:t>
            </a:r>
            <a:r>
              <a:rPr lang="en-US" dirty="0" smtClean="0">
                <a:solidFill>
                  <a:schemeClr val="tx2"/>
                </a:solidFill>
                <a:latin typeface="Impact" pitchFamily="34" charset="0"/>
              </a:rPr>
              <a:t>MoG</a:t>
            </a:r>
            <a:r>
              <a:rPr lang="en-US" baseline="30000" dirty="0" smtClean="0">
                <a:solidFill>
                  <a:schemeClr val="tx2"/>
                </a:solidFill>
                <a:latin typeface="Impact" pitchFamily="34" charset="0"/>
              </a:rPr>
              <a:t>3</a:t>
            </a:r>
            <a:r>
              <a:rPr lang="en-US" dirty="0" smtClean="0">
                <a:solidFill>
                  <a:schemeClr val="tx2"/>
                </a:solidFill>
                <a:latin typeface="Impact" pitchFamily="34" charset="0"/>
              </a:rPr>
              <a:t>EM</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title"/>
          </p:nvPr>
        </p:nvSpPr>
        <p:spPr>
          <a:xfrm>
            <a:off x="539552" y="0"/>
            <a:ext cx="8604448" cy="980728"/>
          </a:xfrm>
          <a:solidFill>
            <a:srgbClr val="FFFFFF"/>
          </a:solidFill>
        </p:spPr>
        <p:txBody>
          <a:bodyPr>
            <a:noAutofit/>
          </a:bodyPr>
          <a:lstStyle/>
          <a:p>
            <a:pPr algn="l"/>
            <a:r>
              <a:rPr lang="ru-RU" sz="2800" dirty="0" smtClean="0">
                <a:solidFill>
                  <a:schemeClr val="tx2"/>
                </a:solidFill>
                <a:latin typeface="Impact" pitchFamily="34" charset="0"/>
              </a:rPr>
              <a:t>Нижний предел цен на нефть – 50-65 долл./</a:t>
            </a:r>
            <a:r>
              <a:rPr lang="ru-RU" sz="2800" dirty="0" err="1" smtClean="0">
                <a:solidFill>
                  <a:schemeClr val="tx2"/>
                </a:solidFill>
                <a:latin typeface="Impact" pitchFamily="34" charset="0"/>
              </a:rPr>
              <a:t>барр</a:t>
            </a:r>
            <a:r>
              <a:rPr lang="ru-RU" sz="2800" dirty="0" smtClean="0">
                <a:solidFill>
                  <a:schemeClr val="tx2"/>
                </a:solidFill>
                <a:latin typeface="Impact" pitchFamily="34" charset="0"/>
              </a:rPr>
              <a:t>. в ценах 2016 г. </a:t>
            </a:r>
          </a:p>
        </p:txBody>
      </p:sp>
      <p:pic>
        <p:nvPicPr>
          <p:cNvPr id="3075" name="Picture 4"/>
          <p:cNvPicPr>
            <a:picLocks noChangeAspect="1" noChangeArrowheads="1"/>
          </p:cNvPicPr>
          <p:nvPr/>
        </p:nvPicPr>
        <p:blipFill>
          <a:blip r:embed="rId2" cstate="print"/>
          <a:srcRect/>
          <a:stretch>
            <a:fillRect/>
          </a:stretch>
        </p:blipFill>
        <p:spPr bwMode="auto">
          <a:xfrm>
            <a:off x="15875" y="0"/>
            <a:ext cx="430213" cy="6858000"/>
          </a:xfrm>
          <a:prstGeom prst="rect">
            <a:avLst/>
          </a:prstGeom>
          <a:noFill/>
          <a:ln w="9525">
            <a:noFill/>
            <a:miter lim="800000"/>
            <a:headEnd/>
            <a:tailEnd/>
          </a:ln>
        </p:spPr>
      </p:pic>
      <p:pic>
        <p:nvPicPr>
          <p:cNvPr id="3076" name="Рисунок 4"/>
          <p:cNvPicPr>
            <a:picLocks noGrp="1" noChangeAspect="1" noChangeArrowheads="1"/>
          </p:cNvPicPr>
          <p:nvPr>
            <p:ph type="body" idx="4294967295"/>
          </p:nvPr>
        </p:nvPicPr>
        <p:blipFill>
          <a:blip r:embed="rId3" cstate="print"/>
          <a:srcRect/>
          <a:stretch>
            <a:fillRect/>
          </a:stretch>
        </p:blipFill>
        <p:spPr>
          <a:xfrm flipV="1">
            <a:off x="-7938" y="6464300"/>
            <a:ext cx="476251" cy="417513"/>
          </a:xfrm>
          <a:prstGeom prst="rect">
            <a:avLst/>
          </a:prstGeom>
          <a:solidFill>
            <a:srgbClr val="FFFF00">
              <a:alpha val="50195"/>
            </a:srgbClr>
          </a:solidFill>
        </p:spPr>
      </p:pic>
      <p:sp>
        <p:nvSpPr>
          <p:cNvPr id="3077" name="Rectangle 6"/>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8" name="Rectangle 7"/>
          <p:cNvSpPr/>
          <p:nvPr/>
        </p:nvSpPr>
        <p:spPr>
          <a:xfrm>
            <a:off x="467544" y="1052736"/>
            <a:ext cx="8676456" cy="72008"/>
          </a:xfrm>
          <a:prstGeom prst="rect">
            <a:avLst/>
          </a:prstGeom>
          <a:gradFill flip="none" rotWithShape="1">
            <a:gsLst>
              <a:gs pos="0">
                <a:srgbClr val="FFF200"/>
              </a:gs>
              <a:gs pos="45000">
                <a:srgbClr val="FF7A00"/>
              </a:gs>
              <a:gs pos="70000">
                <a:srgbClr val="FF0300"/>
              </a:gs>
              <a:gs pos="100000">
                <a:srgbClr val="4D080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39552" y="5301208"/>
            <a:ext cx="4896544" cy="1323439"/>
          </a:xfrm>
          <a:prstGeom prst="rect">
            <a:avLst/>
          </a:prstGeom>
        </p:spPr>
        <p:txBody>
          <a:bodyPr wrap="square">
            <a:spAutoFit/>
          </a:bodyPr>
          <a:lstStyle/>
          <a:p>
            <a:r>
              <a:rPr lang="ru-RU" sz="2000" b="1" dirty="0" smtClean="0"/>
              <a:t>По мере электрификации автомобильного транспорта замыкающей ценой может стать электроэнергия вырабатываемая на основе ВИЭ. </a:t>
            </a:r>
            <a:endParaRPr lang="ru-RU" sz="2000" b="1" dirty="0" smtClean="0"/>
          </a:p>
        </p:txBody>
      </p:sp>
      <p:pic>
        <p:nvPicPr>
          <p:cNvPr id="10" name="Picture 9"/>
          <p:cNvPicPr/>
          <p:nvPr/>
        </p:nvPicPr>
        <p:blipFill>
          <a:blip r:embed="rId4" cstate="print"/>
          <a:srcRect/>
          <a:stretch>
            <a:fillRect/>
          </a:stretch>
        </p:blipFill>
        <p:spPr bwMode="auto">
          <a:xfrm>
            <a:off x="467544" y="1844824"/>
            <a:ext cx="4896544" cy="3024336"/>
          </a:xfrm>
          <a:prstGeom prst="rect">
            <a:avLst/>
          </a:prstGeom>
          <a:noFill/>
          <a:ln w="9525">
            <a:noFill/>
            <a:miter lim="800000"/>
            <a:headEnd/>
            <a:tailEnd/>
          </a:ln>
        </p:spPr>
      </p:pic>
      <p:sp>
        <p:nvSpPr>
          <p:cNvPr id="12" name="Rectangle 11"/>
          <p:cNvSpPr/>
          <p:nvPr/>
        </p:nvSpPr>
        <p:spPr>
          <a:xfrm>
            <a:off x="467544" y="1124744"/>
            <a:ext cx="4752528" cy="584775"/>
          </a:xfrm>
          <a:prstGeom prst="rect">
            <a:avLst/>
          </a:prstGeom>
        </p:spPr>
        <p:txBody>
          <a:bodyPr wrap="square">
            <a:spAutoFit/>
          </a:bodyPr>
          <a:lstStyle/>
          <a:p>
            <a:pPr algn="ctr"/>
            <a:r>
              <a:rPr lang="en-US" sz="1600" b="1" dirty="0" err="1" smtClean="0"/>
              <a:t>Распределение</a:t>
            </a:r>
            <a:r>
              <a:rPr lang="en-US" sz="1600" b="1" dirty="0" smtClean="0"/>
              <a:t> </a:t>
            </a:r>
            <a:r>
              <a:rPr lang="en-US" sz="1600" b="1" dirty="0" err="1" smtClean="0"/>
              <a:t>ресурсов</a:t>
            </a:r>
            <a:r>
              <a:rPr lang="en-US" sz="1600" b="1" dirty="0" smtClean="0"/>
              <a:t> </a:t>
            </a:r>
            <a:r>
              <a:rPr lang="en-US" sz="1600" b="1" dirty="0" err="1" smtClean="0"/>
              <a:t>нефти</a:t>
            </a:r>
            <a:r>
              <a:rPr lang="en-US" sz="1600" b="1" dirty="0" smtClean="0"/>
              <a:t> и </a:t>
            </a:r>
            <a:r>
              <a:rPr lang="en-US" sz="1600" b="1" dirty="0" err="1" smtClean="0"/>
              <a:t>жидкого</a:t>
            </a:r>
            <a:r>
              <a:rPr lang="en-US" sz="1600" b="1" dirty="0" smtClean="0"/>
              <a:t> </a:t>
            </a:r>
            <a:r>
              <a:rPr lang="en-US" sz="1600" b="1" dirty="0" err="1" smtClean="0"/>
              <a:t>топлива</a:t>
            </a:r>
            <a:r>
              <a:rPr lang="en-US" sz="1600" b="1" dirty="0" smtClean="0"/>
              <a:t> </a:t>
            </a:r>
            <a:r>
              <a:rPr lang="en-US" sz="1600" b="1" dirty="0" err="1" smtClean="0"/>
              <a:t>по</a:t>
            </a:r>
            <a:r>
              <a:rPr lang="en-US" sz="1600" b="1" dirty="0" smtClean="0"/>
              <a:t> </a:t>
            </a:r>
            <a:r>
              <a:rPr lang="en-US" sz="1600" b="1" dirty="0" err="1" smtClean="0"/>
              <a:t>уровню</a:t>
            </a:r>
            <a:r>
              <a:rPr lang="en-US" sz="1600" b="1" dirty="0" smtClean="0"/>
              <a:t> </a:t>
            </a:r>
            <a:r>
              <a:rPr lang="en-US" sz="1600" b="1" dirty="0" err="1" smtClean="0"/>
              <a:t>издержек</a:t>
            </a:r>
            <a:r>
              <a:rPr lang="en-US" sz="1600" b="1" dirty="0" smtClean="0"/>
              <a:t> </a:t>
            </a:r>
            <a:r>
              <a:rPr lang="en-US" sz="1600" b="1" dirty="0" err="1" smtClean="0"/>
              <a:t>добычи</a:t>
            </a:r>
            <a:r>
              <a:rPr lang="en-US" sz="1600" b="1" dirty="0" smtClean="0"/>
              <a:t> и </a:t>
            </a:r>
            <a:r>
              <a:rPr lang="en-US" sz="1600" b="1" dirty="0" err="1" smtClean="0"/>
              <a:t>производства</a:t>
            </a:r>
            <a:endParaRPr lang="en-US" sz="1600" dirty="0"/>
          </a:p>
        </p:txBody>
      </p:sp>
      <p:sp>
        <p:nvSpPr>
          <p:cNvPr id="13" name="Rectangle 12"/>
          <p:cNvSpPr/>
          <p:nvPr/>
        </p:nvSpPr>
        <p:spPr>
          <a:xfrm>
            <a:off x="1115616" y="3501008"/>
            <a:ext cx="1296144" cy="216024"/>
          </a:xfrm>
          <a:prstGeom prst="rect">
            <a:avLst/>
          </a:prstGeom>
          <a:solidFill>
            <a:schemeClr val="accent2">
              <a:lumMod val="40000"/>
              <a:lumOff val="60000"/>
              <a:alpha val="5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flipV="1">
            <a:off x="2771800" y="3933056"/>
            <a:ext cx="0" cy="7200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4" name="Picture 2"/>
          <p:cNvPicPr>
            <a:picLocks noChangeAspect="1" noChangeArrowheads="1"/>
          </p:cNvPicPr>
          <p:nvPr/>
        </p:nvPicPr>
        <p:blipFill>
          <a:blip r:embed="rId5" cstate="print"/>
          <a:srcRect/>
          <a:stretch>
            <a:fillRect/>
          </a:stretch>
        </p:blipFill>
        <p:spPr bwMode="auto">
          <a:xfrm>
            <a:off x="5272382" y="2132856"/>
            <a:ext cx="3871618" cy="2304256"/>
          </a:xfrm>
          <a:prstGeom prst="rect">
            <a:avLst/>
          </a:prstGeom>
          <a:noFill/>
          <a:ln w="9525">
            <a:noFill/>
            <a:miter lim="800000"/>
            <a:headEnd/>
            <a:tailEnd/>
          </a:ln>
        </p:spPr>
      </p:pic>
      <p:sp>
        <p:nvSpPr>
          <p:cNvPr id="16" name="Rectangle 15"/>
          <p:cNvSpPr/>
          <p:nvPr/>
        </p:nvSpPr>
        <p:spPr>
          <a:xfrm>
            <a:off x="5220072" y="1196752"/>
            <a:ext cx="3923928" cy="830997"/>
          </a:xfrm>
          <a:prstGeom prst="rect">
            <a:avLst/>
          </a:prstGeom>
        </p:spPr>
        <p:txBody>
          <a:bodyPr wrap="square">
            <a:spAutoFit/>
          </a:bodyPr>
          <a:lstStyle/>
          <a:p>
            <a:pPr algn="ctr"/>
            <a:r>
              <a:rPr lang="ru-RU" sz="1600" b="1" dirty="0" smtClean="0"/>
              <a:t>Падение приведенных затрат по договорам на покупку энергии в США </a:t>
            </a:r>
            <a:r>
              <a:rPr lang="en-US" sz="1600" b="1" dirty="0" smtClean="0"/>
              <a:t>(LBL, 2017)</a:t>
            </a:r>
            <a:endParaRPr lang="en-US" sz="1600" dirty="0"/>
          </a:p>
        </p:txBody>
      </p:sp>
      <p:sp>
        <p:nvSpPr>
          <p:cNvPr id="17" name="Rectangle 16"/>
          <p:cNvSpPr/>
          <p:nvPr/>
        </p:nvSpPr>
        <p:spPr>
          <a:xfrm>
            <a:off x="755576" y="4797152"/>
            <a:ext cx="4572000" cy="646331"/>
          </a:xfrm>
          <a:prstGeom prst="rect">
            <a:avLst/>
          </a:prstGeom>
        </p:spPr>
        <p:txBody>
          <a:bodyPr>
            <a:spAutoFit/>
          </a:bodyPr>
          <a:lstStyle/>
          <a:p>
            <a:pPr marL="273050" indent="-273050"/>
            <a:r>
              <a:rPr lang="ru-RU" b="1" dirty="0" smtClean="0"/>
              <a:t>Кумулятивная добыча нефти плюс уровень добычи в 2050 г.* 20 лет</a:t>
            </a:r>
          </a:p>
        </p:txBody>
      </p:sp>
      <p:sp>
        <p:nvSpPr>
          <p:cNvPr id="19" name="Rectangle 18"/>
          <p:cNvSpPr/>
          <p:nvPr/>
        </p:nvSpPr>
        <p:spPr>
          <a:xfrm>
            <a:off x="5364088" y="4365104"/>
            <a:ext cx="3779912" cy="2308324"/>
          </a:xfrm>
          <a:prstGeom prst="rect">
            <a:avLst/>
          </a:prstGeom>
        </p:spPr>
        <p:txBody>
          <a:bodyPr wrap="square">
            <a:spAutoFit/>
          </a:bodyPr>
          <a:lstStyle/>
          <a:p>
            <a:r>
              <a:rPr lang="ru-RU" b="1" dirty="0" smtClean="0"/>
              <a:t>Средняя цена нефтепродуктов для транспорта в 2015 г. </a:t>
            </a:r>
            <a:r>
              <a:rPr lang="ru-RU" b="1" dirty="0" smtClean="0"/>
              <a:t>– около 190 долл./</a:t>
            </a:r>
            <a:r>
              <a:rPr lang="ru-RU" b="1" dirty="0" err="1" smtClean="0"/>
              <a:t>барр</a:t>
            </a:r>
            <a:r>
              <a:rPr lang="ru-RU" b="1" dirty="0" smtClean="0"/>
              <a:t>.  При цене электроэнергии 7-12 центов/</a:t>
            </a:r>
            <a:r>
              <a:rPr lang="ru-RU" b="1" dirty="0" err="1" smtClean="0"/>
              <a:t>кВт-ч</a:t>
            </a:r>
            <a:r>
              <a:rPr lang="ru-RU" b="1" dirty="0" smtClean="0"/>
              <a:t> эквивалент равен 110-190 </a:t>
            </a:r>
            <a:r>
              <a:rPr lang="ru-RU" b="1" dirty="0" smtClean="0"/>
              <a:t>долл./</a:t>
            </a:r>
            <a:r>
              <a:rPr lang="ru-RU" b="1" dirty="0" err="1" smtClean="0"/>
              <a:t>барр</a:t>
            </a:r>
            <a:r>
              <a:rPr lang="ru-RU" b="1" dirty="0" smtClean="0"/>
              <a:t>. </a:t>
            </a:r>
            <a:r>
              <a:rPr lang="ru-RU" b="1" dirty="0" smtClean="0"/>
              <a:t>С учетом меньшего расхода электроэнергии – 30-63 долл./</a:t>
            </a:r>
            <a:r>
              <a:rPr lang="ru-RU" b="1" dirty="0" err="1" smtClean="0"/>
              <a:t>барр</a:t>
            </a:r>
            <a:r>
              <a:rPr lang="ru-RU" b="1" dirty="0" smtClean="0"/>
              <a:t>.</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p:cNvPicPr>
            <a:picLocks noChangeAspect="1" noChangeArrowheads="1"/>
          </p:cNvPicPr>
          <p:nvPr/>
        </p:nvPicPr>
        <p:blipFill>
          <a:blip r:embed="rId2" cstate="print"/>
          <a:srcRect/>
          <a:stretch>
            <a:fillRect/>
          </a:stretch>
        </p:blipFill>
        <p:spPr bwMode="auto">
          <a:xfrm>
            <a:off x="0" y="0"/>
            <a:ext cx="574675" cy="6858000"/>
          </a:xfrm>
          <a:prstGeom prst="rect">
            <a:avLst/>
          </a:prstGeom>
          <a:noFill/>
          <a:ln w="9525">
            <a:noFill/>
            <a:miter lim="800000"/>
            <a:headEnd/>
            <a:tailEnd/>
          </a:ln>
        </p:spPr>
      </p:pic>
      <p:pic>
        <p:nvPicPr>
          <p:cNvPr id="3076" name="Рисунок 4"/>
          <p:cNvPicPr>
            <a:picLocks noGrp="1" noChangeAspect="1" noChangeArrowheads="1"/>
          </p:cNvPicPr>
          <p:nvPr>
            <p:ph type="body" idx="1"/>
          </p:nvPr>
        </p:nvPicPr>
        <p:blipFill>
          <a:blip r:embed="rId3" cstate="print"/>
          <a:srcRect/>
          <a:stretch>
            <a:fillRect/>
          </a:stretch>
        </p:blipFill>
        <p:spPr>
          <a:xfrm flipV="1">
            <a:off x="0" y="6300788"/>
            <a:ext cx="635000" cy="557212"/>
          </a:xfrm>
          <a:solidFill>
            <a:srgbClr val="FFFF00">
              <a:alpha val="50195"/>
            </a:srgbClr>
          </a:solidFill>
        </p:spPr>
      </p:pic>
      <p:sp>
        <p:nvSpPr>
          <p:cNvPr id="3077" name="Rectangle 13"/>
          <p:cNvSpPr>
            <a:spLocks noChangeArrowheads="1"/>
          </p:cNvSpPr>
          <p:nvPr/>
        </p:nvSpPr>
        <p:spPr bwMode="auto">
          <a:xfrm>
            <a:off x="0" y="1535113"/>
            <a:ext cx="9144000" cy="0"/>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3078" name="Rectangle 14"/>
          <p:cNvSpPr>
            <a:spLocks noChangeArrowheads="1"/>
          </p:cNvSpPr>
          <p:nvPr/>
        </p:nvSpPr>
        <p:spPr bwMode="auto">
          <a:xfrm>
            <a:off x="0" y="1535113"/>
            <a:ext cx="9144000" cy="0"/>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542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54276"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5530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5530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 name="Rectangle 26"/>
          <p:cNvSpPr/>
          <p:nvPr/>
        </p:nvSpPr>
        <p:spPr>
          <a:xfrm>
            <a:off x="6084168" y="1412776"/>
            <a:ext cx="3168352" cy="5016758"/>
          </a:xfrm>
          <a:prstGeom prst="rect">
            <a:avLst/>
          </a:prstGeom>
        </p:spPr>
        <p:txBody>
          <a:bodyPr wrap="square">
            <a:spAutoFit/>
          </a:bodyPr>
          <a:lstStyle/>
          <a:p>
            <a:pPr marL="273050" indent="-273050">
              <a:buBlip>
                <a:blip r:embed="rId4"/>
              </a:buBlip>
            </a:pPr>
            <a:r>
              <a:rPr lang="ru-RU" sz="2000" b="1" dirty="0" smtClean="0"/>
              <a:t>С 1800 г. было 8 таких циклов, а с 1900 г. – 4. </a:t>
            </a:r>
          </a:p>
          <a:p>
            <a:pPr marL="273050" indent="-273050">
              <a:buBlip>
                <a:blip r:embed="rId4"/>
              </a:buBlip>
            </a:pPr>
            <a:r>
              <a:rPr lang="ru-RU" sz="2000" b="1" dirty="0" smtClean="0"/>
              <a:t>После каждого падения цен в ходе 25-33 летнего цикла: </a:t>
            </a:r>
          </a:p>
          <a:p>
            <a:pPr marL="730250" lvl="1" indent="-273050">
              <a:buBlip>
                <a:blip r:embed="rId4"/>
              </a:buBlip>
            </a:pPr>
            <a:r>
              <a:rPr lang="ru-RU" sz="2000" b="1" dirty="0" smtClean="0"/>
              <a:t>они долго сохраняются на новом низком уровне</a:t>
            </a:r>
          </a:p>
          <a:p>
            <a:pPr marL="730250" lvl="1" indent="-273050">
              <a:buBlip>
                <a:blip r:embed="rId4"/>
              </a:buBlip>
            </a:pPr>
            <a:r>
              <a:rPr lang="ru-RU" sz="2000" b="1" dirty="0" smtClean="0"/>
              <a:t>суммарные реальные доходы экспортеров снижаются, и они отчаянно борются за свои доли на рынке</a:t>
            </a:r>
          </a:p>
        </p:txBody>
      </p:sp>
      <p:pic>
        <p:nvPicPr>
          <p:cNvPr id="55307" name="Picture 11" descr="Logs of oil, natural gas, and coal prices."/>
          <p:cNvPicPr>
            <a:picLocks noChangeAspect="1" noChangeArrowheads="1"/>
          </p:cNvPicPr>
          <p:nvPr/>
        </p:nvPicPr>
        <p:blipFill>
          <a:blip r:embed="rId5" cstate="print"/>
          <a:srcRect/>
          <a:stretch>
            <a:fillRect/>
          </a:stretch>
        </p:blipFill>
        <p:spPr bwMode="auto">
          <a:xfrm>
            <a:off x="755576" y="1124744"/>
            <a:ext cx="5184576" cy="3024336"/>
          </a:xfrm>
          <a:prstGeom prst="rect">
            <a:avLst/>
          </a:prstGeom>
          <a:noFill/>
        </p:spPr>
      </p:pic>
      <p:sp>
        <p:nvSpPr>
          <p:cNvPr id="47" name="Rectangle 46"/>
          <p:cNvSpPr/>
          <p:nvPr/>
        </p:nvSpPr>
        <p:spPr>
          <a:xfrm>
            <a:off x="5364088" y="4869160"/>
            <a:ext cx="3563888" cy="400110"/>
          </a:xfrm>
          <a:prstGeom prst="rect">
            <a:avLst/>
          </a:prstGeom>
        </p:spPr>
        <p:txBody>
          <a:bodyPr wrap="square">
            <a:spAutoFit/>
          </a:bodyPr>
          <a:lstStyle/>
          <a:p>
            <a:pPr marL="273050" indent="-273050">
              <a:buBlip>
                <a:blip r:embed="rId4"/>
              </a:buBlip>
            </a:pPr>
            <a:endParaRPr lang="en-US" sz="2000" dirty="0"/>
          </a:p>
        </p:txBody>
      </p:sp>
      <p:sp>
        <p:nvSpPr>
          <p:cNvPr id="35" name="Rectangle 2"/>
          <p:cNvSpPr>
            <a:spLocks noGrp="1" noChangeArrowheads="1"/>
          </p:cNvSpPr>
          <p:nvPr>
            <p:ph type="title"/>
          </p:nvPr>
        </p:nvSpPr>
        <p:spPr>
          <a:xfrm>
            <a:off x="683568" y="0"/>
            <a:ext cx="8460432" cy="1052736"/>
          </a:xfrm>
          <a:solidFill>
            <a:srgbClr val="FFFFFF"/>
          </a:solidFill>
          <a:effectLst>
            <a:outerShdw blurRad="50800" dist="38100" dir="2700000" algn="tl" rotWithShape="0">
              <a:prstClr val="black">
                <a:alpha val="40000"/>
              </a:prstClr>
            </a:outerShdw>
          </a:effectLst>
        </p:spPr>
        <p:txBody>
          <a:bodyPr>
            <a:normAutofit/>
          </a:bodyPr>
          <a:lstStyle/>
          <a:p>
            <a:pPr algn="l">
              <a:defRPr/>
            </a:pPr>
            <a:r>
              <a:rPr lang="ru-RU" sz="2800" dirty="0" smtClean="0">
                <a:solidFill>
                  <a:schemeClr val="accent4"/>
                </a:solidFill>
                <a:latin typeface="Impact" pitchFamily="34" charset="0"/>
              </a:rPr>
              <a:t>Новый пик цен на углеводороды можно ожидать в 2035-2040 гг. , но … за ним последует новый обвал</a:t>
            </a:r>
            <a:endParaRPr lang="en-US" sz="2800" dirty="0" smtClean="0">
              <a:solidFill>
                <a:schemeClr val="accent4"/>
              </a:solidFill>
              <a:latin typeface="Impact" pitchFamily="34" charset="0"/>
            </a:endParaRPr>
          </a:p>
        </p:txBody>
      </p:sp>
      <p:sp>
        <p:nvSpPr>
          <p:cNvPr id="39" name="Rectangle 38"/>
          <p:cNvSpPr/>
          <p:nvPr/>
        </p:nvSpPr>
        <p:spPr>
          <a:xfrm>
            <a:off x="1115616" y="1988840"/>
            <a:ext cx="2808312" cy="646331"/>
          </a:xfrm>
          <a:prstGeom prst="rect">
            <a:avLst/>
          </a:prstGeom>
        </p:spPr>
        <p:txBody>
          <a:bodyPr wrap="square">
            <a:spAutoFit/>
          </a:bodyPr>
          <a:lstStyle/>
          <a:p>
            <a:pPr algn="ctr"/>
            <a:r>
              <a:rPr lang="ru-RU" b="1" dirty="0" smtClean="0"/>
              <a:t>Динамика цен нефти, угля и газа. 1870-2014</a:t>
            </a:r>
          </a:p>
        </p:txBody>
      </p:sp>
      <p:sp>
        <p:nvSpPr>
          <p:cNvPr id="21" name="Rectangle 20"/>
          <p:cNvSpPr/>
          <p:nvPr/>
        </p:nvSpPr>
        <p:spPr>
          <a:xfrm>
            <a:off x="611560" y="1052736"/>
            <a:ext cx="8532440" cy="72008"/>
          </a:xfrm>
          <a:prstGeom prst="rect">
            <a:avLst/>
          </a:prstGeom>
          <a:gradFill flip="none" rotWithShape="1">
            <a:gsLst>
              <a:gs pos="0">
                <a:srgbClr val="FFF200"/>
              </a:gs>
              <a:gs pos="45000">
                <a:srgbClr val="FF7A00"/>
              </a:gs>
              <a:gs pos="70000">
                <a:srgbClr val="FF0300"/>
              </a:gs>
              <a:gs pos="100000">
                <a:srgbClr val="4D080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p:nvPr/>
        </p:nvPicPr>
        <p:blipFill>
          <a:blip r:embed="rId6" cstate="print"/>
          <a:srcRect/>
          <a:stretch>
            <a:fillRect/>
          </a:stretch>
        </p:blipFill>
        <p:spPr bwMode="auto">
          <a:xfrm>
            <a:off x="611560" y="4625752"/>
            <a:ext cx="5400600" cy="2232248"/>
          </a:xfrm>
          <a:prstGeom prst="rect">
            <a:avLst/>
          </a:prstGeom>
          <a:noFill/>
        </p:spPr>
      </p:pic>
      <p:sp>
        <p:nvSpPr>
          <p:cNvPr id="24" name="Rectangle 23"/>
          <p:cNvSpPr/>
          <p:nvPr/>
        </p:nvSpPr>
        <p:spPr>
          <a:xfrm>
            <a:off x="1475656" y="4221088"/>
            <a:ext cx="3456384" cy="369332"/>
          </a:xfrm>
          <a:prstGeom prst="rect">
            <a:avLst/>
          </a:prstGeom>
        </p:spPr>
        <p:txBody>
          <a:bodyPr wrap="square">
            <a:spAutoFit/>
          </a:bodyPr>
          <a:lstStyle/>
          <a:p>
            <a:pPr algn="ctr"/>
            <a:r>
              <a:rPr lang="ru-RU" b="1" dirty="0" smtClean="0"/>
              <a:t>Доходы ОПЕК от экспорта нефти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title"/>
          </p:nvPr>
        </p:nvSpPr>
        <p:spPr>
          <a:xfrm>
            <a:off x="467544" y="0"/>
            <a:ext cx="8676456" cy="1268760"/>
          </a:xfrm>
          <a:solidFill>
            <a:srgbClr val="FFFFFF"/>
          </a:solidFill>
        </p:spPr>
        <p:txBody>
          <a:bodyPr>
            <a:normAutofit fontScale="90000"/>
          </a:bodyPr>
          <a:lstStyle/>
          <a:p>
            <a:pPr algn="l"/>
            <a:r>
              <a:rPr lang="ru-RU" sz="2800" dirty="0" smtClean="0">
                <a:solidFill>
                  <a:schemeClr val="tx2"/>
                </a:solidFill>
                <a:latin typeface="Impact" pitchFamily="34" charset="0"/>
              </a:rPr>
              <a:t>Циклический характер динамики цен на энергоносители сохранится и в будущем</a:t>
            </a:r>
            <a:r>
              <a:rPr lang="ru-RU" sz="2800" smtClean="0">
                <a:solidFill>
                  <a:schemeClr val="tx2"/>
                </a:solidFill>
                <a:latin typeface="Impact" pitchFamily="34" charset="0"/>
              </a:rPr>
              <a:t>.  </a:t>
            </a:r>
            <a:br>
              <a:rPr lang="ru-RU" sz="2800" smtClean="0">
                <a:solidFill>
                  <a:schemeClr val="tx2"/>
                </a:solidFill>
                <a:latin typeface="Impact" pitchFamily="34" charset="0"/>
              </a:rPr>
            </a:br>
            <a:r>
              <a:rPr lang="ru-RU" sz="2800" dirty="0" smtClean="0">
                <a:solidFill>
                  <a:schemeClr val="tx2"/>
                </a:solidFill>
                <a:latin typeface="Impact" pitchFamily="34" charset="0"/>
              </a:rPr>
              <a:t>Пик потребления нефти будет пройден до 2050 г. </a:t>
            </a:r>
            <a:endParaRPr lang="en-US" sz="2700" dirty="0">
              <a:solidFill>
                <a:schemeClr val="tx2"/>
              </a:solidFill>
              <a:latin typeface="Impact" pitchFamily="34" charset="0"/>
            </a:endParaRPr>
          </a:p>
        </p:txBody>
      </p:sp>
      <p:pic>
        <p:nvPicPr>
          <p:cNvPr id="3075" name="Picture 4"/>
          <p:cNvPicPr>
            <a:picLocks noChangeAspect="1" noChangeArrowheads="1"/>
          </p:cNvPicPr>
          <p:nvPr/>
        </p:nvPicPr>
        <p:blipFill>
          <a:blip r:embed="rId2" cstate="print"/>
          <a:srcRect/>
          <a:stretch>
            <a:fillRect/>
          </a:stretch>
        </p:blipFill>
        <p:spPr bwMode="auto">
          <a:xfrm>
            <a:off x="15875" y="0"/>
            <a:ext cx="430213" cy="6858000"/>
          </a:xfrm>
          <a:prstGeom prst="rect">
            <a:avLst/>
          </a:prstGeom>
          <a:noFill/>
          <a:ln w="9525">
            <a:noFill/>
            <a:miter lim="800000"/>
            <a:headEnd/>
            <a:tailEnd/>
          </a:ln>
        </p:spPr>
      </p:pic>
      <p:pic>
        <p:nvPicPr>
          <p:cNvPr id="3076" name="Рисунок 4"/>
          <p:cNvPicPr>
            <a:picLocks noGrp="1" noChangeAspect="1" noChangeArrowheads="1"/>
          </p:cNvPicPr>
          <p:nvPr>
            <p:ph type="body" idx="4294967295"/>
          </p:nvPr>
        </p:nvPicPr>
        <p:blipFill>
          <a:blip r:embed="rId3" cstate="print"/>
          <a:srcRect/>
          <a:stretch>
            <a:fillRect/>
          </a:stretch>
        </p:blipFill>
        <p:spPr>
          <a:xfrm flipV="1">
            <a:off x="-7938" y="6464300"/>
            <a:ext cx="476251" cy="417513"/>
          </a:xfrm>
          <a:prstGeom prst="rect">
            <a:avLst/>
          </a:prstGeom>
          <a:solidFill>
            <a:srgbClr val="FFFF00">
              <a:alpha val="50195"/>
            </a:srgbClr>
          </a:solidFill>
        </p:spPr>
      </p:pic>
      <p:sp>
        <p:nvSpPr>
          <p:cNvPr id="3077" name="Rectangle 6"/>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3078" name="Rectangle 7"/>
          <p:cNvSpPr>
            <a:spLocks noChangeArrowheads="1"/>
          </p:cNvSpPr>
          <p:nvPr/>
        </p:nvSpPr>
        <p:spPr bwMode="auto">
          <a:xfrm>
            <a:off x="1143000" y="1824038"/>
            <a:ext cx="184150" cy="369887"/>
          </a:xfrm>
          <a:prstGeom prst="rect">
            <a:avLst/>
          </a:prstGeom>
          <a:noFill/>
          <a:ln w="12700" cap="sq">
            <a:noFill/>
            <a:miter lim="800000"/>
            <a:headEnd type="none" w="sm" len="sm"/>
            <a:tailEnd type="none" w="sm" len="sm"/>
          </a:ln>
        </p:spPr>
        <p:txBody>
          <a:bodyPr wrap="none" anchor="ctr">
            <a:spAutoFit/>
          </a:bodyPr>
          <a:lstStyle/>
          <a:p>
            <a:endParaRPr lang="en-US"/>
          </a:p>
        </p:txBody>
      </p:sp>
      <p:sp>
        <p:nvSpPr>
          <p:cNvPr id="9" name="Rectangle 8"/>
          <p:cNvSpPr/>
          <p:nvPr/>
        </p:nvSpPr>
        <p:spPr>
          <a:xfrm>
            <a:off x="467544" y="1196752"/>
            <a:ext cx="8676456" cy="72008"/>
          </a:xfrm>
          <a:prstGeom prst="rect">
            <a:avLst/>
          </a:prstGeom>
          <a:gradFill flip="none" rotWithShape="1">
            <a:gsLst>
              <a:gs pos="0">
                <a:srgbClr val="FFF200"/>
              </a:gs>
              <a:gs pos="45000">
                <a:srgbClr val="FF7A00"/>
              </a:gs>
              <a:gs pos="70000">
                <a:srgbClr val="FF0300"/>
              </a:gs>
              <a:gs pos="100000">
                <a:srgbClr val="4D080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292080" y="4077072"/>
            <a:ext cx="3851920" cy="2585323"/>
          </a:xfrm>
          <a:prstGeom prst="rect">
            <a:avLst/>
          </a:prstGeom>
        </p:spPr>
        <p:txBody>
          <a:bodyPr wrap="square">
            <a:spAutoFit/>
          </a:bodyPr>
          <a:lstStyle/>
          <a:p>
            <a:pPr algn="ctr"/>
            <a:r>
              <a:rPr lang="en-US" b="1" dirty="0" smtClean="0"/>
              <a:t>Crude oil price $US1991</a:t>
            </a:r>
          </a:p>
          <a:p>
            <a:r>
              <a:rPr lang="en-US" b="1" dirty="0" smtClean="0"/>
              <a:t>1988-1992. Key finding: oil prices will keep below the 1985 level until 2000 and will inevitably start growing thereafter</a:t>
            </a:r>
          </a:p>
          <a:p>
            <a:r>
              <a:rPr lang="en-US" b="1" dirty="0" smtClean="0"/>
              <a:t>2006 -2007. Beyond 100$/barrel is not a sustainable range for oil prices. They will eventually drop to 30-40 $US and then will start growing again     </a:t>
            </a:r>
            <a:endParaRPr lang="ru-RU" b="1" dirty="0" smtClean="0"/>
          </a:p>
        </p:txBody>
      </p:sp>
      <p:pic>
        <p:nvPicPr>
          <p:cNvPr id="2053" name="Picture 5"/>
          <p:cNvPicPr>
            <a:picLocks noChangeAspect="1" noChangeArrowheads="1"/>
          </p:cNvPicPr>
          <p:nvPr/>
        </p:nvPicPr>
        <p:blipFill>
          <a:blip r:embed="rId4" cstate="print"/>
          <a:srcRect/>
          <a:stretch>
            <a:fillRect/>
          </a:stretch>
        </p:blipFill>
        <p:spPr bwMode="auto">
          <a:xfrm>
            <a:off x="5796136" y="1916832"/>
            <a:ext cx="3134392" cy="2050790"/>
          </a:xfrm>
          <a:prstGeom prst="rect">
            <a:avLst/>
          </a:prstGeom>
          <a:noFill/>
          <a:ln w="9525">
            <a:noFill/>
            <a:miter lim="800000"/>
            <a:headEnd/>
            <a:tailEnd/>
          </a:ln>
        </p:spPr>
      </p:pic>
      <p:graphicFrame>
        <p:nvGraphicFramePr>
          <p:cNvPr id="34" name="Chart 33"/>
          <p:cNvGraphicFramePr/>
          <p:nvPr/>
        </p:nvGraphicFramePr>
        <p:xfrm>
          <a:off x="6012160" y="1124744"/>
          <a:ext cx="2520280" cy="2880320"/>
        </p:xfrm>
        <a:graphic>
          <a:graphicData uri="http://schemas.openxmlformats.org/drawingml/2006/chart">
            <c:chart xmlns:c="http://schemas.openxmlformats.org/drawingml/2006/chart" xmlns:r="http://schemas.openxmlformats.org/officeDocument/2006/relationships" r:id="rId5"/>
          </a:graphicData>
        </a:graphic>
      </p:graphicFrame>
      <p:pic>
        <p:nvPicPr>
          <p:cNvPr id="19" name="Picture 18"/>
          <p:cNvPicPr/>
          <p:nvPr/>
        </p:nvPicPr>
        <p:blipFill>
          <a:blip r:embed="rId6" cstate="print"/>
          <a:srcRect/>
          <a:stretch>
            <a:fillRect/>
          </a:stretch>
        </p:blipFill>
        <p:spPr bwMode="auto">
          <a:xfrm>
            <a:off x="611560" y="1412776"/>
            <a:ext cx="4824536" cy="2376264"/>
          </a:xfrm>
          <a:prstGeom prst="rect">
            <a:avLst/>
          </a:prstGeom>
          <a:noFill/>
        </p:spPr>
      </p:pic>
      <p:sp>
        <p:nvSpPr>
          <p:cNvPr id="21" name="Rectangle 20"/>
          <p:cNvSpPr/>
          <p:nvPr/>
        </p:nvSpPr>
        <p:spPr>
          <a:xfrm>
            <a:off x="4283968" y="6581001"/>
            <a:ext cx="4860032" cy="276999"/>
          </a:xfrm>
          <a:prstGeom prst="rect">
            <a:avLst/>
          </a:prstGeom>
        </p:spPr>
        <p:txBody>
          <a:bodyPr wrap="square">
            <a:spAutoFit/>
          </a:bodyPr>
          <a:lstStyle/>
          <a:p>
            <a:r>
              <a:rPr lang="en-US" sz="1200" dirty="0" smtClean="0">
                <a:solidFill>
                  <a:schemeClr val="tx2">
                    <a:lumMod val="75000"/>
                  </a:schemeClr>
                </a:solidFill>
                <a:latin typeface="Impact" pitchFamily="34" charset="0"/>
              </a:rPr>
              <a:t>“Global energy</a:t>
            </a:r>
            <a:r>
              <a:rPr lang="ru-RU" sz="1200" dirty="0" smtClean="0">
                <a:solidFill>
                  <a:schemeClr val="tx2">
                    <a:lumMod val="75000"/>
                  </a:schemeClr>
                </a:solidFill>
                <a:latin typeface="Impact" pitchFamily="34" charset="0"/>
              </a:rPr>
              <a:t>: </a:t>
            </a:r>
            <a:r>
              <a:rPr lang="en-US" sz="1200" dirty="0" smtClean="0">
                <a:solidFill>
                  <a:schemeClr val="tx2">
                    <a:lumMod val="75000"/>
                  </a:schemeClr>
                </a:solidFill>
                <a:latin typeface="Impact" pitchFamily="34" charset="0"/>
              </a:rPr>
              <a:t>Lessons of the future”.</a:t>
            </a:r>
            <a:r>
              <a:rPr lang="ru-RU" sz="1200" dirty="0" smtClean="0">
                <a:solidFill>
                  <a:schemeClr val="tx2">
                    <a:lumMod val="75000"/>
                  </a:schemeClr>
                </a:solidFill>
                <a:latin typeface="Impact" pitchFamily="34" charset="0"/>
              </a:rPr>
              <a:t> </a:t>
            </a:r>
            <a:r>
              <a:rPr lang="en-US" sz="1200" dirty="0" smtClean="0">
                <a:solidFill>
                  <a:schemeClr val="tx2">
                    <a:lumMod val="75000"/>
                  </a:schemeClr>
                </a:solidFill>
                <a:latin typeface="Impact" pitchFamily="34" charset="0"/>
              </a:rPr>
              <a:t>25 years from publication (1992)</a:t>
            </a:r>
            <a:endParaRPr lang="en-US" sz="1200" dirty="0"/>
          </a:p>
        </p:txBody>
      </p:sp>
      <p:pic>
        <p:nvPicPr>
          <p:cNvPr id="2" name="Picture 2"/>
          <p:cNvPicPr>
            <a:picLocks noChangeAspect="1" noChangeArrowheads="1"/>
          </p:cNvPicPr>
          <p:nvPr/>
        </p:nvPicPr>
        <p:blipFill>
          <a:blip r:embed="rId7" cstate="print"/>
          <a:srcRect/>
          <a:stretch>
            <a:fillRect/>
          </a:stretch>
        </p:blipFill>
        <p:spPr bwMode="auto">
          <a:xfrm>
            <a:off x="539552" y="4365104"/>
            <a:ext cx="4680520" cy="2060848"/>
          </a:xfrm>
          <a:prstGeom prst="rect">
            <a:avLst/>
          </a:prstGeom>
          <a:noFill/>
          <a:ln w="9525">
            <a:noFill/>
            <a:miter lim="800000"/>
            <a:headEnd/>
            <a:tailEnd/>
          </a:ln>
          <a:effectLst/>
        </p:spPr>
      </p:pic>
      <p:sp>
        <p:nvSpPr>
          <p:cNvPr id="23" name="Rectangle 22"/>
          <p:cNvSpPr/>
          <p:nvPr/>
        </p:nvSpPr>
        <p:spPr>
          <a:xfrm>
            <a:off x="539552" y="3789040"/>
            <a:ext cx="4536504" cy="646331"/>
          </a:xfrm>
          <a:prstGeom prst="rect">
            <a:avLst/>
          </a:prstGeom>
        </p:spPr>
        <p:txBody>
          <a:bodyPr wrap="square">
            <a:spAutoFit/>
          </a:bodyPr>
          <a:lstStyle/>
          <a:p>
            <a:pPr algn="ctr"/>
            <a:r>
              <a:rPr lang="ru-RU" b="1" dirty="0" smtClean="0"/>
              <a:t>Возможные траектории динамики потребления нефти </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16669</TotalTime>
  <Words>715</Words>
  <Application>Microsoft Office PowerPoint</Application>
  <PresentationFormat>On-screen Show (4:3)</PresentationFormat>
  <Paragraphs>51</Paragraphs>
  <Slides>8</Slides>
  <Notes>1</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Центр энергоэффективности – XXI век (ЦЭНЭФ-XXI)    Мы тратим свою энергию, чтобы экономить вашу!           www.cenef.ru     (499) 120-9209                        Москва , 21.08.2017 </vt:lpstr>
      <vt:lpstr>Первый закон энергетической трансформации:  в долгосрочном плане доля расходов на энергию в доходах относительно стабильна с узким диапазоном устойчивой динамики </vt:lpstr>
      <vt:lpstr>Высокие цены на энергию не ведут к росту нагрузки по оплате энергии и потере конкурентоспособности </vt:lpstr>
      <vt:lpstr>«Низкоуглеродные тиски» и изъятие ренты.</vt:lpstr>
      <vt:lpstr>Верхний устойчивый уровень цен на нефть:  95-100 долл./барр. в 2030 г.  и 130 долл./барр. в 2050г .</vt:lpstr>
      <vt:lpstr>Нижний предел цен на нефть – 50-65 долл./барр. в ценах 2016 г. </vt:lpstr>
      <vt:lpstr>Новый пик цен на углеводороды можно ожидать в 2035-2040 гг. , но … за ним последует новый обвал</vt:lpstr>
      <vt:lpstr>Циклический характер динамики цен на энергоносители сохранится и в будущем.   Пик потребления нефти будет пройден до 2050 г. </vt:lpstr>
    </vt:vector>
  </TitlesOfParts>
  <Company>CENEF</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Центр по эффективному использованию энергии (ЦЭНЭФ)    Более 20 лет мы тратим свою энергию, чтобы экономить вашу!           www.cenef.ru     (499) 120-92-09                         Москва, 2015</dc:title>
  <dc:creator>Igor A. Bashmakov</dc:creator>
  <cp:lastModifiedBy>Igor A. Bashmakov</cp:lastModifiedBy>
  <cp:revision>189</cp:revision>
  <dcterms:created xsi:type="dcterms:W3CDTF">2015-10-02T06:54:43Z</dcterms:created>
  <dcterms:modified xsi:type="dcterms:W3CDTF">2017-12-14T07:01:09Z</dcterms:modified>
</cp:coreProperties>
</file>