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92" r:id="rId3"/>
    <p:sldId id="274" r:id="rId4"/>
    <p:sldId id="275" r:id="rId5"/>
    <p:sldId id="293" r:id="rId6"/>
    <p:sldId id="272" r:id="rId7"/>
    <p:sldId id="298" r:id="rId8"/>
    <p:sldId id="290" r:id="rId9"/>
    <p:sldId id="294" r:id="rId10"/>
    <p:sldId id="289" r:id="rId11"/>
    <p:sldId id="299" r:id="rId12"/>
    <p:sldId id="261" r:id="rId13"/>
    <p:sldId id="287" r:id="rId14"/>
    <p:sldId id="280" r:id="rId15"/>
    <p:sldId id="262" r:id="rId16"/>
    <p:sldId id="263" r:id="rId17"/>
    <p:sldId id="282" r:id="rId18"/>
    <p:sldId id="265" r:id="rId19"/>
    <p:sldId id="297" r:id="rId20"/>
    <p:sldId id="296" r:id="rId21"/>
    <p:sldId id="276" r:id="rId22"/>
    <p:sldId id="285" r:id="rId23"/>
    <p:sldId id="286" r:id="rId24"/>
    <p:sldId id="284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7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matteocaspani\Dropbox\BCA%20%20-%20Issues%20and%20Options\BCA%20economic%20impacts\Workbooks\New%20calculations\Quantity%20based\20201013%20Russian%20Federation%20Qv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title>
    <c:plotArea>
      <c:layout/>
      <c:barChart>
        <c:barDir val="col"/>
        <c:grouping val="stacked"/>
        <c:ser>
          <c:idx val="0"/>
          <c:order val="0"/>
          <c:tx>
            <c:strRef>
              <c:f>'Results - Charts'!$A$3</c:f>
              <c:strCache>
                <c:ptCount val="1"/>
                <c:pt idx="0">
                  <c:v>Cement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  <a:effectLst/>
          </c:spPr>
          <c:dLbls>
            <c:delete val="1"/>
          </c:dLbls>
          <c:cat>
            <c:strRef>
              <c:f>'Results - Charts'!$B$2:$G$2</c:f>
              <c:strCache>
                <c:ptCount val="6"/>
                <c:pt idx="0">
                  <c:v>Scope 1</c:v>
                </c:pt>
                <c:pt idx="1">
                  <c:v>Scope 1&amp;2</c:v>
                </c:pt>
                <c:pt idx="2">
                  <c:v>Scope 1</c:v>
                </c:pt>
                <c:pt idx="3">
                  <c:v>Scope 1&amp;2</c:v>
                </c:pt>
                <c:pt idx="4">
                  <c:v>Scope 1</c:v>
                </c:pt>
                <c:pt idx="5">
                  <c:v>Scope 1&amp;2</c:v>
                </c:pt>
              </c:strCache>
            </c:strRef>
          </c:cat>
          <c:val>
            <c:numRef>
              <c:f>'Results - Charts'!$B$3:$G$3</c:f>
              <c:numCache>
                <c:formatCode>_(* #,##0_);_(* \(#,##0\);_(* "-"??_);_(@_)</c:formatCode>
                <c:ptCount val="6"/>
                <c:pt idx="0">
                  <c:v>3.092835377681084E-2</c:v>
                </c:pt>
                <c:pt idx="1">
                  <c:v>3.2635142615440059E-2</c:v>
                </c:pt>
                <c:pt idx="2">
                  <c:v>3.487455521563837E-2</c:v>
                </c:pt>
                <c:pt idx="3">
                  <c:v>3.6940687633972492E-2</c:v>
                </c:pt>
                <c:pt idx="4">
                  <c:v>3.9462014388275402E-3</c:v>
                </c:pt>
                <c:pt idx="5">
                  <c:v>4.3055450185325176E-3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0E-8D4D-866D-9F408A9C1188}"/>
            </c:ext>
          </c:extLst>
        </c:ser>
        <c:ser>
          <c:idx val="1"/>
          <c:order val="1"/>
          <c:tx>
            <c:strRef>
              <c:f>'Results - Charts'!$A$4</c:f>
              <c:strCache>
                <c:ptCount val="1"/>
                <c:pt idx="0">
                  <c:v>Aluminium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ysClr val="windowText" lastClr="000000"/>
              </a:solidFill>
            </a:ln>
            <a:effectLst/>
          </c:spPr>
          <c:dLbls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0E-8D4D-866D-9F408A9C1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 - Charts'!$B$2:$G$2</c:f>
              <c:strCache>
                <c:ptCount val="6"/>
                <c:pt idx="0">
                  <c:v>Scope 1</c:v>
                </c:pt>
                <c:pt idx="1">
                  <c:v>Scope 1&amp;2</c:v>
                </c:pt>
                <c:pt idx="2">
                  <c:v>Scope 1</c:v>
                </c:pt>
                <c:pt idx="3">
                  <c:v>Scope 1&amp;2</c:v>
                </c:pt>
                <c:pt idx="4">
                  <c:v>Scope 1</c:v>
                </c:pt>
                <c:pt idx="5">
                  <c:v>Scope 1&amp;2</c:v>
                </c:pt>
              </c:strCache>
            </c:strRef>
          </c:cat>
          <c:val>
            <c:numRef>
              <c:f>'Results - Charts'!$B$4:$G$4</c:f>
              <c:numCache>
                <c:formatCode>_(* #,##0_);_(* \(#,##0\);_(* "-"??_);_(@_)</c:formatCode>
                <c:ptCount val="6"/>
                <c:pt idx="0">
                  <c:v>109.05349923237038</c:v>
                </c:pt>
                <c:pt idx="1">
                  <c:v>376.57064542308404</c:v>
                </c:pt>
                <c:pt idx="2">
                  <c:v>114.90271314558152</c:v>
                </c:pt>
                <c:pt idx="3">
                  <c:v>120.79561095556426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0E-8D4D-866D-9F408A9C1188}"/>
            </c:ext>
          </c:extLst>
        </c:ser>
        <c:ser>
          <c:idx val="2"/>
          <c:order val="2"/>
          <c:tx>
            <c:strRef>
              <c:f>'Results - Charts'!$A$5</c:f>
              <c:strCache>
                <c:ptCount val="1"/>
                <c:pt idx="0">
                  <c:v>Steel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0E-8D4D-866D-9F408A9C1188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90E-8D4D-866D-9F408A9C1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 - Charts'!$B$2:$G$2</c:f>
              <c:strCache>
                <c:ptCount val="6"/>
                <c:pt idx="0">
                  <c:v>Scope 1</c:v>
                </c:pt>
                <c:pt idx="1">
                  <c:v>Scope 1&amp;2</c:v>
                </c:pt>
                <c:pt idx="2">
                  <c:v>Scope 1</c:v>
                </c:pt>
                <c:pt idx="3">
                  <c:v>Scope 1&amp;2</c:v>
                </c:pt>
                <c:pt idx="4">
                  <c:v>Scope 1</c:v>
                </c:pt>
                <c:pt idx="5">
                  <c:v>Scope 1&amp;2</c:v>
                </c:pt>
              </c:strCache>
            </c:strRef>
          </c:cat>
          <c:val>
            <c:numRef>
              <c:f>'Results - Charts'!$B$5:$G$5</c:f>
              <c:numCache>
                <c:formatCode>_(* #,##0_);_(* \(#,##0\);_(* "-"??_);_(@_)</c:formatCode>
                <c:ptCount val="6"/>
                <c:pt idx="0">
                  <c:v>663.83288157732954</c:v>
                </c:pt>
                <c:pt idx="1">
                  <c:v>710.58515371136878</c:v>
                </c:pt>
                <c:pt idx="2">
                  <c:v>711.8005726572419</c:v>
                </c:pt>
                <c:pt idx="3">
                  <c:v>758.33053934172449</c:v>
                </c:pt>
                <c:pt idx="4">
                  <c:v>47.967691079911994</c:v>
                </c:pt>
                <c:pt idx="5">
                  <c:v>47.745385630355969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90E-8D4D-866D-9F408A9C1188}"/>
            </c:ext>
          </c:extLst>
        </c:ser>
        <c:ser>
          <c:idx val="3"/>
          <c:order val="3"/>
          <c:tx>
            <c:strRef>
              <c:f>'Results - Charts'!$A$6</c:f>
              <c:strCache>
                <c:ptCount val="1"/>
                <c:pt idx="0">
                  <c:v>Electricity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90E-8D4D-866D-9F408A9C1188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90E-8D4D-866D-9F408A9C1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 - Charts'!$B$2:$G$2</c:f>
              <c:strCache>
                <c:ptCount val="6"/>
                <c:pt idx="0">
                  <c:v>Scope 1</c:v>
                </c:pt>
                <c:pt idx="1">
                  <c:v>Scope 1&amp;2</c:v>
                </c:pt>
                <c:pt idx="2">
                  <c:v>Scope 1</c:v>
                </c:pt>
                <c:pt idx="3">
                  <c:v>Scope 1&amp;2</c:v>
                </c:pt>
                <c:pt idx="4">
                  <c:v>Scope 1</c:v>
                </c:pt>
                <c:pt idx="5">
                  <c:v>Scope 1&amp;2</c:v>
                </c:pt>
              </c:strCache>
            </c:strRef>
          </c:cat>
          <c:val>
            <c:numRef>
              <c:f>'Results - Charts'!$B$6:$G$6</c:f>
              <c:numCache>
                <c:formatCode>_(* #,##0_);_(* \(#,##0\);_(* "-"??_);_(@_)</c:formatCode>
                <c:ptCount val="6"/>
                <c:pt idx="0">
                  <c:v>155.06293975112746</c:v>
                </c:pt>
                <c:pt idx="1">
                  <c:v>155.06293975112746</c:v>
                </c:pt>
                <c:pt idx="2">
                  <c:v>187.70955108853363</c:v>
                </c:pt>
                <c:pt idx="3">
                  <c:v>187.70955108853363</c:v>
                </c:pt>
                <c:pt idx="4">
                  <c:v>32.646611337406306</c:v>
                </c:pt>
                <c:pt idx="5">
                  <c:v>32.646611337406306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0E-8D4D-866D-9F408A9C1188}"/>
            </c:ext>
          </c:extLst>
        </c:ser>
        <c:dLbls>
          <c:showVal val="1"/>
        </c:dLbls>
        <c:gapWidth val="100"/>
        <c:overlap val="100"/>
        <c:axId val="158876416"/>
        <c:axId val="166601856"/>
      </c:barChart>
      <c:lineChart>
        <c:grouping val="standard"/>
        <c:ser>
          <c:idx val="4"/>
          <c:order val="4"/>
          <c:tx>
            <c:strRef>
              <c:f>'Results - Charts'!$A$7</c:f>
              <c:strCache>
                <c:ptCount val="1"/>
                <c:pt idx="0">
                  <c:v>TOTAL (€ million)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5327497996994273E-2"/>
                  <c:y val="-3.7317791109991297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90E-8D4D-866D-9F408A9C1188}"/>
                </c:ext>
              </c:extLst>
            </c:dLbl>
            <c:dLbl>
              <c:idx val="1"/>
              <c:layout>
                <c:manualLayout>
                  <c:x val="-6.1609058201332285E-2"/>
                  <c:y val="-3.7317880775995002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90E-8D4D-866D-9F408A9C1188}"/>
                </c:ext>
              </c:extLst>
            </c:dLbl>
            <c:dLbl>
              <c:idx val="2"/>
              <c:layout>
                <c:manualLayout>
                  <c:x val="-4.9896338219089696E-2"/>
                  <c:y val="-4.1982404016128412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90E-8D4D-866D-9F408A9C1188}"/>
                </c:ext>
              </c:extLst>
            </c:dLbl>
            <c:dLbl>
              <c:idx val="3"/>
              <c:layout>
                <c:manualLayout>
                  <c:x val="-6.1609058201332285E-2"/>
                  <c:y val="-3.2653075060040282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90E-8D4D-866D-9F408A9C1188}"/>
                </c:ext>
              </c:extLst>
            </c:dLbl>
            <c:dLbl>
              <c:idx val="4"/>
              <c:layout>
                <c:manualLayout>
                  <c:x val="-3.8669279886088884E-2"/>
                  <c:y val="-3.587442932822165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90E-8D4D-866D-9F408A9C1188}"/>
                </c:ext>
              </c:extLst>
            </c:dLbl>
            <c:dLbl>
              <c:idx val="5"/>
              <c:layout>
                <c:manualLayout>
                  <c:x val="-4.9069094543213752E-2"/>
                  <c:y val="-3.9461872261043855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90E-8D4D-866D-9F408A9C1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'Results - Charts'!$B$2:$G$2</c:f>
              <c:strCache>
                <c:ptCount val="6"/>
                <c:pt idx="0">
                  <c:v>Scope 1</c:v>
                </c:pt>
                <c:pt idx="1">
                  <c:v>Scope 1&amp;2</c:v>
                </c:pt>
                <c:pt idx="2">
                  <c:v>Scope 1</c:v>
                </c:pt>
                <c:pt idx="3">
                  <c:v>Scope 1&amp;2</c:v>
                </c:pt>
                <c:pt idx="4">
                  <c:v>Scope 1</c:v>
                </c:pt>
                <c:pt idx="5">
                  <c:v>Scope 1&amp;2</c:v>
                </c:pt>
              </c:strCache>
            </c:strRef>
          </c:cat>
          <c:val>
            <c:numRef>
              <c:f>'Results - Charts'!$B$7:$G$7</c:f>
              <c:numCache>
                <c:formatCode>_(* #,##0_);_(* \(#,##0\);_(* "-"??_);_(@_)</c:formatCode>
                <c:ptCount val="6"/>
                <c:pt idx="0">
                  <c:v>927.98024891460398</c:v>
                </c:pt>
                <c:pt idx="1">
                  <c:v>1242.2513740281956</c:v>
                </c:pt>
                <c:pt idx="2">
                  <c:v>1014.4477114465725</c:v>
                </c:pt>
                <c:pt idx="3">
                  <c:v>1066.8726420734552</c:v>
                </c:pt>
                <c:pt idx="4">
                  <c:v>80.618248618757079</c:v>
                </c:pt>
                <c:pt idx="5">
                  <c:v>80.396302512780522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F90E-8D4D-866D-9F408A9C1188}"/>
            </c:ext>
          </c:extLst>
        </c:ser>
        <c:dLbls>
          <c:showVal val="1"/>
        </c:dLbls>
        <c:marker val="1"/>
        <c:axId val="158876416"/>
        <c:axId val="166601856"/>
      </c:lineChart>
      <c:catAx>
        <c:axId val="158876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166601856"/>
        <c:crosses val="autoZero"/>
        <c:auto val="1"/>
        <c:lblAlgn val="ctr"/>
        <c:lblOffset val="100"/>
      </c:catAx>
      <c:valAx>
        <c:axId val="1666018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Million Euros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1588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C8484-0228-49F0-A9ED-848834B11A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228542" y="1246798"/>
            <a:ext cx="8712259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97707" y="420625"/>
            <a:ext cx="8201891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9101623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1234" y="27832"/>
            <a:ext cx="1434947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3400" y="6411587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14158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61545-5D89-45E4-900A-7CE1F0D6EDC3}" type="datetimeFigureOut">
              <a:rPr lang="en-US" smtClean="0"/>
              <a:pPr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D29BA-B345-47A3-BBFD-3F09D992A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4.wmf"/><Relationship Id="rId7" Type="http://schemas.openxmlformats.org/officeDocument/2006/relationships/image" Target="../media/image1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30.emf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As1" TargetMode="External"/><Relationship Id="rId2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I)" TargetMode="External"/><Relationship Id="rId3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F" TargetMode="External"/><Relationship Id="rId4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E" TargetMode="External"/><Relationship Id="rId4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(IV)" TargetMode="External"/><Relationship Id="rId5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Gs2" TargetMode="External"/><Relationship Id="rId5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5.D" TargetMode="External"/><Relationship Id="rId6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7" TargetMode="External"/><Relationship Id="rId6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9" TargetMode="External"/><Relationship Id="rId7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NIR-2" TargetMode="External"/><Relationship Id="rId8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A.2.1" TargetMode="External"/><Relationship Id="rId8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2" TargetMode="External"/><Relationship Id="rId9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I)4" TargetMode="External"/><Relationship Id="rId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a)s2" TargetMode="External"/><Relationship Id="rId7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3" TargetMode="External"/><Relationship Id="rId9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5" TargetMode="External"/><Relationship Id="rId2" Type="http://schemas.openxmlformats.org/officeDocument/2006/relationships/image" Target="../media/image3.png"/><Relationship Id="rId1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D" TargetMode="External"/><Relationship Id="rId2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B(a)s2" TargetMode="External"/><Relationship Id="rId1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c)" TargetMode="External"/><Relationship Id="rId2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s1" TargetMode="External"/><Relationship Id="rId3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D" TargetMode="External"/><Relationship Id="rId3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1" TargetMode="External"/><Relationship Id="rId4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C" TargetMode="External"/><Relationship Id="rId4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(II)" TargetMode="External"/><Relationship Id="rId5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5.B" TargetMode="External"/><Relationship Id="rId5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1.As3" TargetMode="External"/><Relationship Id="rId6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8s3" TargetMode="External"/><Relationship Id="rId7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6" TargetMode="External"/><Relationship Id="rId7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)Recalculations" TargetMode="External"/><Relationship Id="rId8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1.2" TargetMode="External"/><Relationship Id="rId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s2" TargetMode="External"/><Relationship Id="rId6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3s2" TargetMode="External"/><Relationship Id="rId8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A.1.1" TargetMode="External"/><Relationship Id="rId9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3" TargetMode="External"/><Relationship Id="rId9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I)2" TargetMode="External"/><Relationship Id="rId1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).A-Hs1" TargetMode="External"/><Relationship Id="rId1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B.2" TargetMode="External"/><Relationship Id="rId2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I)B-Hs1" TargetMode="External"/><Relationship Id="rId2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As2" TargetMode="External"/><Relationship Id="rId3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B(b)" TargetMode="External"/><Relationship Id="rId3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G-I" TargetMode="External"/><Relationship Id="rId4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F" TargetMode="External"/><Relationship Id="rId4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(V)" TargetMode="External"/><Relationship Id="rId5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1.As1" TargetMode="External"/><Relationship Id="rId6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8s1" TargetMode="External"/><Relationship Id="rId6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1" TargetMode="External"/><Relationship Id="rId7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NIR-2.1" TargetMode="External"/><Relationship Id="rId100" Type="http://schemas.openxmlformats.org/officeDocument/2006/relationships/image" Target="../media/image6.png"/><Relationship Id="rId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a)s3" TargetMode="External"/><Relationship Id="rId5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5" TargetMode="External"/><Relationship Id="rId7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4" TargetMode="External"/><Relationship Id="rId8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)" TargetMode="External"/><Relationship Id="rId8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1" TargetMode="External"/><Relationship Id="rId9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C" TargetMode="External"/><Relationship Id="rId9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accounting" TargetMode="External"/><Relationship Id="rId3" Type="http://schemas.openxmlformats.org/officeDocument/2006/relationships/image" Target="../media/image4.wmf"/><Relationship Id="rId1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d)" TargetMode="External"/><Relationship Id="rId1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)s1" TargetMode="External"/><Relationship Id="rId2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s2" TargetMode="External"/><Relationship Id="rId3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E" TargetMode="External"/><Relationship Id="rId3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A" TargetMode="External"/><Relationship Id="rId4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(III)" TargetMode="External"/><Relationship Id="rId5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2" TargetMode="External"/><Relationship Id="rId6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8s4" TargetMode="External"/><Relationship Id="rId2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).A-Hs2" TargetMode="External"/><Relationship Id="rId4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D" TargetMode="External"/><Relationship Id="rId5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5.C" TargetMode="External"/><Relationship Id="rId6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6" TargetMode="External"/><Relationship Id="rId7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2" TargetMode="External"/><Relationship Id="rId7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NIR-1" TargetMode="External"/><Relationship Id="rId8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A.2" TargetMode="External"/><Relationship Id="rId8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1.3" TargetMode="External"/><Relationship Id="rId9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4" TargetMode="External"/><Relationship Id="rId9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I)3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a)s1" TargetMode="External"/><Relationship Id="rId1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C" TargetMode="External"/><Relationship Id="rId2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I)B-Hs2" TargetMode="External"/><Relationship Id="rId2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B(a)s1" TargetMode="External"/><Relationship Id="rId3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" TargetMode="External"/><Relationship Id="rId4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Gs1" TargetMode="External"/><Relationship Id="rId57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1.As2" TargetMode="External"/><Relationship Id="rId1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b)" TargetMode="External"/><Relationship Id="rId3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3.C" TargetMode="External"/><Relationship Id="rId4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(I)" TargetMode="External"/><Relationship Id="rId52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5.A" TargetMode="External"/><Relationship Id="rId60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Summary3s1" TargetMode="External"/><Relationship Id="rId65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8s2" TargetMode="External"/><Relationship Id="rId7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0s5" TargetMode="External"/><Relationship Id="rId7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NIR-3" TargetMode="External"/><Relationship Id="rId81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A.1" TargetMode="External"/><Relationship Id="rId86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)B.1.1" TargetMode="External"/><Relationship Id="rId9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4(KP-II)1" TargetMode="External"/><Relationship Id="rId99" Type="http://schemas.openxmlformats.org/officeDocument/2006/relationships/image" Target="../media/image35.png"/><Relationship Id="rId4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s1" TargetMode="External"/><Relationship Id="rId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A(a)s4" TargetMode="External"/><Relationship Id="rId13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1.B.1" TargetMode="External"/><Relationship Id="rId18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2(I)s2" TargetMode="External"/><Relationship Id="rId39" Type="http://schemas.openxmlformats.org/officeDocument/2006/relationships/hyperlink" Target="file:///D:\Mailbox\&#1084;&#1080;&#1085;&#1101;&#1082;&#1086;&#1085;&#1086;&#1084;&#1080;&#1082;&#1080;\2019\&#1055;&#1043;\&#1048;&#1085;&#1074;&#1077;&#1085;&#1090;&#1072;&#1088;&#1080;&#1079;&#1072;&#1094;&#1080;&#1103;\2020\Table4.B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1.jpeg"/><Relationship Id="rId4" Type="http://schemas.openxmlformats.org/officeDocument/2006/relationships/image" Target="../media/image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0"/>
          <p:cNvSpPr txBox="1">
            <a:spLocks noChangeArrowheads="1"/>
          </p:cNvSpPr>
          <p:nvPr/>
        </p:nvSpPr>
        <p:spPr bwMode="auto">
          <a:xfrm>
            <a:off x="2971800" y="1600200"/>
            <a:ext cx="5597525" cy="302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pPr algn="r" eaLnBrk="1" hangingPunct="1"/>
            <a:r>
              <a:rPr lang="ru-RU" sz="4800" dirty="0" smtClean="0">
                <a:solidFill>
                  <a:srgbClr val="FFFF00"/>
                </a:solidFill>
                <a:latin typeface="Impact" pitchFamily="34" charset="0"/>
              </a:rPr>
              <a:t>Проблемы перехода к </a:t>
            </a:r>
            <a:r>
              <a:rPr lang="ru-RU" sz="4800" dirty="0" err="1" smtClean="0">
                <a:solidFill>
                  <a:srgbClr val="FFFF00"/>
                </a:solidFill>
                <a:latin typeface="Impact" pitchFamily="34" charset="0"/>
              </a:rPr>
              <a:t>безуглеродной</a:t>
            </a:r>
            <a:r>
              <a:rPr lang="ru-RU" sz="4800" dirty="0" smtClean="0">
                <a:solidFill>
                  <a:srgbClr val="FFFF00"/>
                </a:solidFill>
                <a:latin typeface="Impact" pitchFamily="34" charset="0"/>
              </a:rPr>
              <a:t> промышленности </a:t>
            </a:r>
            <a:endParaRPr lang="ru-RU" altLang="ru-RU" sz="48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099" name="TextBox 11"/>
          <p:cNvSpPr txBox="1">
            <a:spLocks noChangeArrowheads="1"/>
          </p:cNvSpPr>
          <p:nvPr/>
        </p:nvSpPr>
        <p:spPr bwMode="auto">
          <a:xfrm>
            <a:off x="3048000" y="228600"/>
            <a:ext cx="336708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pPr eaLnBrk="1" hangingPunct="1">
              <a:lnSpc>
                <a:spcPts val="2725"/>
              </a:lnSpc>
            </a:pPr>
            <a:r>
              <a:rPr lang="ru-RU" altLang="ru-RU" sz="3200" dirty="0">
                <a:solidFill>
                  <a:srgbClr val="FFFF00"/>
                </a:solidFill>
                <a:latin typeface="Impact" pitchFamily="34" charset="0"/>
              </a:rPr>
              <a:t>И.А. Башмаков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62000" y="5614988"/>
            <a:ext cx="5995988" cy="30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pPr>
              <a:lnSpc>
                <a:spcPct val="80000"/>
              </a:lnSpc>
            </a:pPr>
            <a:endParaRPr lang="en-US" altLang="ru-RU" dirty="0"/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-7938" y="6464300"/>
            <a:ext cx="476251" cy="41592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41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D:\Mailbox\Фото\VIK_1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52400"/>
            <a:ext cx="1141412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519113" y="0"/>
            <a:ext cx="8624887" cy="99060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Impact" pitchFamily="34" charset="0"/>
              </a:rPr>
              <a:t>Декарбонизация промышленности технически возможна   к 2050 г.  Правда, промышленные технологии еще д</a:t>
            </a:r>
            <a:r>
              <a:rPr lang="ru-RU" sz="2800" b="1" dirty="0" smtClean="0">
                <a:latin typeface="Impact" pitchFamily="34" charset="0"/>
              </a:rPr>
              <a:t>о</a:t>
            </a:r>
            <a:r>
              <a:rPr lang="ru-RU" sz="2800" dirty="0" smtClean="0">
                <a:latin typeface="Impact" pitchFamily="34" charset="0"/>
              </a:rPr>
              <a:t>роги </a:t>
            </a:r>
            <a:endParaRPr lang="ru-RU" altLang="ru-RU" sz="2500" dirty="0" smtClean="0">
              <a:latin typeface="Impact" pitchFamily="34" charset="0"/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68313" y="9906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39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9" name="Rectangle 19"/>
          <p:cNvSpPr>
            <a:spLocks noChangeArrowheads="1"/>
          </p:cNvSpPr>
          <p:nvPr/>
        </p:nvSpPr>
        <p:spPr bwMode="auto">
          <a:xfrm>
            <a:off x="609600" y="1225689"/>
            <a:ext cx="8534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050" indent="-273050">
              <a:buFontTx/>
              <a:buBlip>
                <a:blip r:embed="rId4"/>
              </a:buBlip>
            </a:pPr>
            <a:r>
              <a:rPr lang="en-GB" sz="2400" b="1" dirty="0" err="1" smtClean="0"/>
              <a:t>Парижское</a:t>
            </a:r>
            <a:r>
              <a:rPr lang="en-GB" sz="2400" b="1" dirty="0" smtClean="0"/>
              <a:t> </a:t>
            </a:r>
            <a:r>
              <a:rPr lang="en-GB" sz="2400" b="1" dirty="0" err="1"/>
              <a:t>соглашение</a:t>
            </a:r>
            <a:r>
              <a:rPr lang="en-GB" sz="2400" b="1" dirty="0"/>
              <a:t>, </a:t>
            </a:r>
            <a:r>
              <a:rPr lang="en-GB" sz="2400" b="1" dirty="0" err="1"/>
              <a:t>Цели</a:t>
            </a:r>
            <a:r>
              <a:rPr lang="en-GB" sz="2400" b="1" dirty="0"/>
              <a:t> в </a:t>
            </a:r>
            <a:r>
              <a:rPr lang="en-GB" sz="2400" b="1" dirty="0" err="1"/>
              <a:t>области</a:t>
            </a:r>
            <a:r>
              <a:rPr lang="en-GB" sz="2400" b="1" dirty="0"/>
              <a:t> </a:t>
            </a:r>
            <a:r>
              <a:rPr lang="en-GB" sz="2400" b="1" dirty="0" err="1"/>
              <a:t>устойчивого</a:t>
            </a:r>
            <a:r>
              <a:rPr lang="en-GB" sz="2400" b="1" dirty="0"/>
              <a:t> </a:t>
            </a:r>
            <a:r>
              <a:rPr lang="en-GB" sz="2400" b="1" dirty="0" err="1"/>
              <a:t>развития</a:t>
            </a:r>
            <a:r>
              <a:rPr lang="en-GB" sz="2400" b="1" dirty="0"/>
              <a:t> (ЦУР) и </a:t>
            </a:r>
            <a:r>
              <a:rPr lang="en-GB" sz="2400" b="1" dirty="0" err="1"/>
              <a:t>пандемия</a:t>
            </a:r>
            <a:r>
              <a:rPr lang="en-GB" sz="2400" b="1" dirty="0"/>
              <a:t> COVID-19 </a:t>
            </a:r>
            <a:r>
              <a:rPr lang="en-GB" sz="2400" b="1" dirty="0" err="1"/>
              <a:t>создают</a:t>
            </a:r>
            <a:r>
              <a:rPr lang="en-GB" sz="2400" b="1" dirty="0"/>
              <a:t> </a:t>
            </a:r>
            <a:r>
              <a:rPr lang="en-GB" sz="2400" b="1" dirty="0" err="1"/>
              <a:t>новый</a:t>
            </a:r>
            <a:r>
              <a:rPr lang="en-GB" sz="2400" b="1" dirty="0"/>
              <a:t> </a:t>
            </a:r>
            <a:r>
              <a:rPr lang="en-GB" sz="2400" b="1" dirty="0" err="1"/>
              <a:t>контекст</a:t>
            </a:r>
            <a:r>
              <a:rPr lang="en-GB" sz="2400" b="1" dirty="0"/>
              <a:t> </a:t>
            </a:r>
            <a:r>
              <a:rPr lang="en-GB" sz="2400" b="1" dirty="0" err="1"/>
              <a:t>для</a:t>
            </a:r>
            <a:r>
              <a:rPr lang="en-GB" sz="2400" b="1" dirty="0"/>
              <a:t> </a:t>
            </a:r>
            <a:r>
              <a:rPr lang="en-GB" sz="2400" b="1" dirty="0" err="1"/>
              <a:t>развития</a:t>
            </a:r>
            <a:r>
              <a:rPr lang="en-GB" sz="2400" b="1" dirty="0"/>
              <a:t> </a:t>
            </a:r>
            <a:r>
              <a:rPr lang="en-GB" sz="2400" b="1" dirty="0" err="1"/>
              <a:t>промышленности</a:t>
            </a:r>
            <a:r>
              <a:rPr lang="en-GB" sz="2400" b="1" dirty="0"/>
              <a:t>.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ru-RU" sz="2400" b="1" dirty="0" smtClean="0"/>
              <a:t>П</a:t>
            </a:r>
            <a:r>
              <a:rPr lang="en-GB" sz="2400" b="1" dirty="0" err="1" smtClean="0"/>
              <a:t>ромышленные</a:t>
            </a:r>
            <a:r>
              <a:rPr lang="en-GB" sz="2400" b="1" dirty="0" smtClean="0"/>
              <a:t> </a:t>
            </a:r>
            <a:r>
              <a:rPr lang="en-GB" sz="2400" b="1" dirty="0" err="1"/>
              <a:t>выбросы</a:t>
            </a:r>
            <a:r>
              <a:rPr lang="en-GB" sz="2400" b="1" dirty="0"/>
              <a:t> с 2000 </a:t>
            </a:r>
            <a:r>
              <a:rPr lang="en-GB" sz="2400" b="1" dirty="0" err="1"/>
              <a:t>года</a:t>
            </a:r>
            <a:r>
              <a:rPr lang="en-GB" sz="2400" b="1" dirty="0"/>
              <a:t> </a:t>
            </a:r>
            <a:r>
              <a:rPr lang="en-GB" sz="2400" b="1" dirty="0" err="1"/>
              <a:t>росли</a:t>
            </a:r>
            <a:r>
              <a:rPr lang="en-GB" sz="2400" b="1" dirty="0"/>
              <a:t> </a:t>
            </a:r>
            <a:r>
              <a:rPr lang="en-GB" sz="2400" b="1" dirty="0" err="1"/>
              <a:t>быстрее</a:t>
            </a:r>
            <a:r>
              <a:rPr lang="en-GB" sz="2400" b="1" dirty="0"/>
              <a:t>, </a:t>
            </a:r>
            <a:r>
              <a:rPr lang="en-GB" sz="2400" b="1" dirty="0" err="1"/>
              <a:t>чем</a:t>
            </a:r>
            <a:r>
              <a:rPr lang="en-GB" sz="2400" b="1" dirty="0"/>
              <a:t> </a:t>
            </a:r>
            <a:r>
              <a:rPr lang="en-GB" sz="2400" b="1" dirty="0" err="1"/>
              <a:t>выбросы</a:t>
            </a:r>
            <a:r>
              <a:rPr lang="en-GB" sz="2400" b="1" dirty="0"/>
              <a:t> в </a:t>
            </a:r>
            <a:r>
              <a:rPr lang="en-GB" sz="2400" b="1" dirty="0" err="1"/>
              <a:t>любом</a:t>
            </a:r>
            <a:r>
              <a:rPr lang="en-GB" sz="2400" b="1" dirty="0"/>
              <a:t> </a:t>
            </a:r>
            <a:r>
              <a:rPr lang="en-GB" sz="2400" b="1" dirty="0" err="1"/>
              <a:t>другом</a:t>
            </a:r>
            <a:r>
              <a:rPr lang="en-GB" sz="2400" b="1" dirty="0"/>
              <a:t> </a:t>
            </a:r>
            <a:r>
              <a:rPr lang="en-GB" sz="2400" b="1" dirty="0" err="1"/>
              <a:t>секторе</a:t>
            </a:r>
            <a:r>
              <a:rPr lang="en-GB" sz="2400" b="1" dirty="0"/>
              <a:t>, </a:t>
            </a:r>
            <a:r>
              <a:rPr lang="en-GB" sz="2400" b="1" dirty="0" err="1"/>
              <a:t>что</a:t>
            </a:r>
            <a:r>
              <a:rPr lang="en-GB" sz="2400" b="1" dirty="0"/>
              <a:t> </a:t>
            </a:r>
            <a:r>
              <a:rPr lang="en-GB" sz="2400" b="1" dirty="0" err="1"/>
              <a:t>обусловлено</a:t>
            </a:r>
            <a:r>
              <a:rPr lang="en-GB" sz="2400" b="1" dirty="0"/>
              <a:t> </a:t>
            </a:r>
            <a:r>
              <a:rPr lang="en-GB" sz="2400" b="1" dirty="0" err="1"/>
              <a:t>увеличением</a:t>
            </a:r>
            <a:r>
              <a:rPr lang="en-GB" sz="2400" b="1" dirty="0"/>
              <a:t> </a:t>
            </a:r>
            <a:r>
              <a:rPr lang="en-GB" sz="2400" b="1" dirty="0" err="1"/>
              <a:t>добычи</a:t>
            </a:r>
            <a:r>
              <a:rPr lang="en-GB" sz="2400" b="1" dirty="0"/>
              <a:t> и </a:t>
            </a:r>
            <a:r>
              <a:rPr lang="en-GB" sz="2400" b="1" dirty="0" err="1"/>
              <a:t>производства</a:t>
            </a:r>
            <a:r>
              <a:rPr lang="en-GB" sz="2400" b="1" dirty="0"/>
              <a:t> </a:t>
            </a:r>
            <a:r>
              <a:rPr lang="en-GB" sz="2400" b="1" dirty="0" err="1"/>
              <a:t>основных</a:t>
            </a:r>
            <a:r>
              <a:rPr lang="en-GB" sz="2400" b="1" dirty="0"/>
              <a:t> </a:t>
            </a:r>
            <a:r>
              <a:rPr lang="en-GB" sz="2400" b="1" dirty="0" err="1"/>
              <a:t>материалов</a:t>
            </a:r>
            <a:r>
              <a:rPr lang="en-GB" sz="2400" b="1" dirty="0"/>
              <a:t>.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ru-RU" sz="2400" b="1" dirty="0" smtClean="0"/>
              <a:t>В </a:t>
            </a:r>
            <a:r>
              <a:rPr lang="en-GB" sz="2400" b="1" dirty="0" smtClean="0"/>
              <a:t>21 </a:t>
            </a:r>
            <a:r>
              <a:rPr lang="en-GB" sz="2400" b="1" dirty="0" err="1"/>
              <a:t>веке</a:t>
            </a:r>
            <a:r>
              <a:rPr lang="en-GB" sz="2400" b="1" dirty="0"/>
              <a:t> </a:t>
            </a:r>
            <a:r>
              <a:rPr lang="en-GB" sz="2400" b="1" dirty="0" err="1"/>
              <a:t>четко</a:t>
            </a:r>
            <a:r>
              <a:rPr lang="en-GB" sz="2400" b="1" dirty="0"/>
              <a:t> </a:t>
            </a:r>
            <a:r>
              <a:rPr lang="en-GB" sz="2400" b="1" dirty="0" err="1"/>
              <a:t>прослеживается</a:t>
            </a:r>
            <a:r>
              <a:rPr lang="en-GB" sz="2400" b="1" dirty="0"/>
              <a:t> </a:t>
            </a:r>
            <a:r>
              <a:rPr lang="en-GB" sz="2400" b="1" dirty="0" err="1"/>
              <a:t>тенденция</a:t>
            </a:r>
            <a:r>
              <a:rPr lang="en-GB" sz="2400" b="1" dirty="0"/>
              <a:t> </a:t>
            </a:r>
            <a:r>
              <a:rPr lang="en-GB" sz="2400" b="1" dirty="0" err="1"/>
              <a:t>увеличения</a:t>
            </a:r>
            <a:r>
              <a:rPr lang="en-GB" sz="2400" b="1" dirty="0"/>
              <a:t> </a:t>
            </a:r>
            <a:r>
              <a:rPr lang="en-GB" sz="2400" b="1" dirty="0" err="1"/>
              <a:t>доли</a:t>
            </a:r>
            <a:r>
              <a:rPr lang="en-GB" sz="2400" b="1" dirty="0"/>
              <a:t> </a:t>
            </a:r>
            <a:r>
              <a:rPr lang="en-GB" sz="2400" b="1" dirty="0" err="1"/>
              <a:t>промышленности</a:t>
            </a:r>
            <a:r>
              <a:rPr lang="en-GB" sz="2400" b="1" dirty="0"/>
              <a:t> в </a:t>
            </a:r>
            <a:r>
              <a:rPr lang="en-GB" sz="2400" b="1" dirty="0" err="1"/>
              <a:t>общих</a:t>
            </a:r>
            <a:r>
              <a:rPr lang="en-GB" sz="2400" b="1" dirty="0"/>
              <a:t> </a:t>
            </a:r>
            <a:r>
              <a:rPr lang="en-GB" sz="2400" b="1" dirty="0" err="1"/>
              <a:t>выбросах</a:t>
            </a:r>
            <a:r>
              <a:rPr lang="en-GB" sz="2400" b="1" dirty="0"/>
              <a:t> </a:t>
            </a:r>
            <a:r>
              <a:rPr lang="en-GB" sz="2400" b="1" dirty="0" err="1"/>
              <a:t>парниковых</a:t>
            </a:r>
            <a:r>
              <a:rPr lang="en-GB" sz="2400" b="1" dirty="0"/>
              <a:t> </a:t>
            </a:r>
            <a:r>
              <a:rPr lang="en-GB" sz="2400" b="1" dirty="0" err="1" smtClean="0"/>
              <a:t>газов</a:t>
            </a:r>
            <a:r>
              <a:rPr lang="en-GB" sz="2400" b="1" dirty="0" smtClean="0"/>
              <a:t>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400" b="1" dirty="0" smtClean="0"/>
              <a:t>В </a:t>
            </a:r>
            <a:r>
              <a:rPr lang="en-GB" sz="2400" b="1" dirty="0" err="1"/>
              <a:t>отличие</a:t>
            </a:r>
            <a:r>
              <a:rPr lang="en-GB" sz="2400" b="1" dirty="0"/>
              <a:t> </a:t>
            </a:r>
            <a:r>
              <a:rPr lang="en-GB" sz="2400" b="1" dirty="0" err="1"/>
              <a:t>от</a:t>
            </a:r>
            <a:r>
              <a:rPr lang="en-GB" sz="2400" b="1" dirty="0"/>
              <a:t> </a:t>
            </a:r>
            <a:r>
              <a:rPr lang="en-GB" sz="2400" b="1" dirty="0" err="1"/>
              <a:t>глобальной</a:t>
            </a:r>
            <a:r>
              <a:rPr lang="en-GB" sz="2400" b="1" dirty="0"/>
              <a:t> </a:t>
            </a:r>
            <a:r>
              <a:rPr lang="en-GB" sz="2400" b="1" dirty="0" err="1"/>
              <a:t>энергоемкости</a:t>
            </a:r>
            <a:r>
              <a:rPr lang="en-GB" sz="2400" b="1" dirty="0"/>
              <a:t>, </a:t>
            </a:r>
            <a:r>
              <a:rPr lang="en-GB" sz="2400" b="1" dirty="0" err="1"/>
              <a:t>которая</a:t>
            </a:r>
            <a:r>
              <a:rPr lang="en-GB" sz="2400" b="1" dirty="0"/>
              <a:t> </a:t>
            </a:r>
            <a:r>
              <a:rPr lang="en-GB" sz="2400" b="1" dirty="0" err="1"/>
              <a:t>снижается</a:t>
            </a:r>
            <a:r>
              <a:rPr lang="en-GB" sz="2400" b="1" dirty="0"/>
              <a:t>, </a:t>
            </a:r>
            <a:r>
              <a:rPr lang="en-GB" sz="2400" b="1" dirty="0" err="1"/>
              <a:t>материалоемкость</a:t>
            </a:r>
            <a:r>
              <a:rPr lang="en-GB" sz="2400" b="1" dirty="0"/>
              <a:t> (</a:t>
            </a:r>
            <a:r>
              <a:rPr lang="en-GB" sz="2400" b="1" dirty="0" err="1"/>
              <a:t>используемый</a:t>
            </a:r>
            <a:r>
              <a:rPr lang="en-GB" sz="2400" b="1" dirty="0"/>
              <a:t> </a:t>
            </a:r>
            <a:r>
              <a:rPr lang="en-GB" sz="2400" b="1" dirty="0" err="1"/>
              <a:t>запас</a:t>
            </a:r>
            <a:r>
              <a:rPr lang="en-GB" sz="2400" b="1" dirty="0"/>
              <a:t> </a:t>
            </a:r>
            <a:r>
              <a:rPr lang="ru-RU" sz="2400" b="1" dirty="0" smtClean="0"/>
              <a:t>накопленного </a:t>
            </a:r>
            <a:r>
              <a:rPr lang="en-GB" sz="2400" b="1" dirty="0" err="1" smtClean="0"/>
              <a:t>капитала</a:t>
            </a:r>
            <a:r>
              <a:rPr lang="en-GB" sz="2400" b="1" dirty="0" smtClean="0"/>
              <a:t> </a:t>
            </a:r>
            <a:r>
              <a:rPr lang="en-GB" sz="2400" b="1" dirty="0" err="1"/>
              <a:t>на</a:t>
            </a:r>
            <a:r>
              <a:rPr lang="en-GB" sz="2400" b="1" dirty="0"/>
              <a:t> </a:t>
            </a:r>
            <a:r>
              <a:rPr lang="en-GB" sz="2400" b="1" dirty="0" err="1"/>
              <a:t>единицу</a:t>
            </a:r>
            <a:r>
              <a:rPr lang="en-GB" sz="2400" b="1" dirty="0"/>
              <a:t> </a:t>
            </a:r>
            <a:r>
              <a:rPr lang="en-GB" sz="2400" b="1" dirty="0" err="1"/>
              <a:t>валового</a:t>
            </a:r>
            <a:r>
              <a:rPr lang="en-GB" sz="2400" b="1" dirty="0"/>
              <a:t> </a:t>
            </a:r>
            <a:r>
              <a:rPr lang="en-GB" sz="2400" b="1" dirty="0" err="1"/>
              <a:t>внутреннего</a:t>
            </a:r>
            <a:r>
              <a:rPr lang="en-GB" sz="2400" b="1" dirty="0"/>
              <a:t> </a:t>
            </a:r>
            <a:r>
              <a:rPr lang="en-GB" sz="2400" b="1" dirty="0" err="1"/>
              <a:t>продукта</a:t>
            </a:r>
            <a:r>
              <a:rPr lang="en-GB" sz="2400" b="1" dirty="0"/>
              <a:t> (ВВП)) </a:t>
            </a:r>
            <a:r>
              <a:rPr lang="en-GB" sz="2400" b="1" dirty="0" err="1"/>
              <a:t>увеличивается</a:t>
            </a:r>
            <a:r>
              <a:rPr lang="en-GB" sz="2200" b="1" dirty="0"/>
              <a:t>. </a:t>
            </a:r>
            <a:endParaRPr lang="ru-RU" sz="2200" b="1" dirty="0" smtClean="0"/>
          </a:p>
        </p:txBody>
      </p:sp>
      <p:sp>
        <p:nvSpPr>
          <p:cNvPr id="839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1" cy="121920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>
                <a:latin typeface="Impact" pitchFamily="34" charset="0"/>
              </a:rPr>
              <a:t>Добыча природного сырья </a:t>
            </a:r>
            <a:r>
              <a:rPr lang="ru-RU" sz="2400" dirty="0" smtClean="0">
                <a:latin typeface="Impact" pitchFamily="34" charset="0"/>
              </a:rPr>
              <a:t>– более 90 млрд. т в год </a:t>
            </a:r>
            <a:br>
              <a:rPr lang="ru-RU" sz="2400" dirty="0" smtClean="0">
                <a:latin typeface="Impact" pitchFamily="34" charset="0"/>
              </a:rPr>
            </a:br>
            <a:r>
              <a:rPr lang="ru-RU" sz="2400" dirty="0" smtClean="0">
                <a:latin typeface="Impact" pitchFamily="34" charset="0"/>
              </a:rPr>
              <a:t>К 2050 г. – 140-200 млрд. т в год. </a:t>
            </a:r>
            <a:br>
              <a:rPr lang="ru-RU" sz="2400" dirty="0" smtClean="0">
                <a:latin typeface="Impact" pitchFamily="34" charset="0"/>
              </a:rPr>
            </a:br>
            <a:r>
              <a:rPr lang="ru-RU" sz="2400" dirty="0" smtClean="0">
                <a:latin typeface="Impact" pitchFamily="34" charset="0"/>
              </a:rPr>
              <a:t>Производство многих базовых материалов растет быстрее ВВП </a:t>
            </a:r>
            <a:endParaRPr lang="ru-RU" altLang="ru-RU" sz="2400" dirty="0" smtClean="0">
              <a:latin typeface="Impact" pitchFamily="34" charset="0"/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68313" y="12192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39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447800"/>
            <a:ext cx="8763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44780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400" dirty="0">
                <a:latin typeface="Impact" pitchFamily="34" charset="0"/>
              </a:rPr>
              <a:t>П</a:t>
            </a:r>
            <a:r>
              <a:rPr lang="ru-RU" sz="2400" dirty="0" smtClean="0">
                <a:latin typeface="Impact" pitchFamily="34" charset="0"/>
              </a:rPr>
              <a:t>ромышленность – крупнейший и быстрорастущий источник антропогенных выбросов ПГ.  </a:t>
            </a:r>
            <a:br>
              <a:rPr lang="ru-RU" sz="2400" dirty="0" smtClean="0">
                <a:latin typeface="Impact" pitchFamily="34" charset="0"/>
              </a:rPr>
            </a:br>
            <a:r>
              <a:rPr lang="ru-RU" sz="2400" dirty="0" smtClean="0">
                <a:latin typeface="Impact" pitchFamily="34" charset="0"/>
              </a:rPr>
              <a:t>На нее приходится 25% нетто-выбросов, а с учетом </a:t>
            </a:r>
            <a:r>
              <a:rPr lang="en-US" sz="2400" dirty="0" smtClean="0">
                <a:latin typeface="Impact" pitchFamily="34" charset="0"/>
              </a:rPr>
              <a:t>scope 2</a:t>
            </a:r>
            <a:r>
              <a:rPr lang="ru-RU" sz="2400" dirty="0" smtClean="0">
                <a:latin typeface="Impact" pitchFamily="34" charset="0"/>
              </a:rPr>
              <a:t> – 35%. Основной прирост с 2000 г. за счет Китая </a:t>
            </a:r>
            <a:endParaRPr lang="ru-RU" altLang="ru-RU" sz="2400" dirty="0" smtClean="0">
              <a:latin typeface="Impact" pitchFamily="34" charset="0"/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68313" y="14478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39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676399"/>
            <a:ext cx="8077200" cy="506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24887" cy="784225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Impact" pitchFamily="34" charset="0"/>
              </a:rPr>
              <a:t>Н</a:t>
            </a:r>
            <a:r>
              <a:rPr lang="en-GB" sz="2800" dirty="0" err="1" smtClean="0">
                <a:latin typeface="Impact" pitchFamily="34" charset="0"/>
              </a:rPr>
              <a:t>улевые</a:t>
            </a:r>
            <a:r>
              <a:rPr lang="en-GB" sz="2800" dirty="0" smtClean="0">
                <a:latin typeface="Impact" pitchFamily="34" charset="0"/>
              </a:rPr>
              <a:t> </a:t>
            </a:r>
            <a:r>
              <a:rPr lang="en-GB" sz="2800" dirty="0" err="1" smtClean="0">
                <a:latin typeface="Impact" pitchFamily="34" charset="0"/>
              </a:rPr>
              <a:t>чистые</a:t>
            </a:r>
            <a:r>
              <a:rPr lang="en-GB" sz="2800" dirty="0" smtClean="0">
                <a:latin typeface="Impact" pitchFamily="34" charset="0"/>
              </a:rPr>
              <a:t> </a:t>
            </a:r>
            <a:r>
              <a:rPr lang="en-GB" sz="2800" dirty="0" err="1" smtClean="0">
                <a:latin typeface="Impact" pitchFamily="34" charset="0"/>
              </a:rPr>
              <a:t>выбросы</a:t>
            </a:r>
            <a:r>
              <a:rPr lang="en-GB" sz="2800" dirty="0" smtClean="0">
                <a:latin typeface="Impact" pitchFamily="34" charset="0"/>
              </a:rPr>
              <a:t> в </a:t>
            </a:r>
            <a:r>
              <a:rPr lang="en-GB" sz="2800" dirty="0" err="1" smtClean="0">
                <a:latin typeface="Impact" pitchFamily="34" charset="0"/>
              </a:rPr>
              <a:t>промышленном</a:t>
            </a:r>
            <a:r>
              <a:rPr lang="en-GB" sz="2800" dirty="0" smtClean="0">
                <a:latin typeface="Impact" pitchFamily="34" charset="0"/>
              </a:rPr>
              <a:t> </a:t>
            </a:r>
            <a:r>
              <a:rPr lang="en-GB" sz="2800" dirty="0" err="1" smtClean="0">
                <a:latin typeface="Impact" pitchFamily="34" charset="0"/>
              </a:rPr>
              <a:t>секторе</a:t>
            </a:r>
            <a:r>
              <a:rPr lang="en-GB" sz="2800" dirty="0" smtClean="0">
                <a:latin typeface="Impact" pitchFamily="34" charset="0"/>
              </a:rPr>
              <a:t> </a:t>
            </a:r>
            <a:r>
              <a:rPr lang="ru-RU" sz="2800" dirty="0" err="1">
                <a:latin typeface="Impact" pitchFamily="34" charset="0"/>
              </a:rPr>
              <a:t>в</a:t>
            </a:r>
            <a:r>
              <a:rPr lang="en-GB" sz="2800" dirty="0" err="1" smtClean="0">
                <a:latin typeface="Impact" pitchFamily="34" charset="0"/>
              </a:rPr>
              <a:t>озможны</a:t>
            </a:r>
            <a:endParaRPr lang="ru-RU" altLang="ru-RU" sz="2800" dirty="0" smtClean="0">
              <a:latin typeface="Impact" pitchFamily="34" charset="0"/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46088" y="855663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39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9" name="Rectangle 19"/>
          <p:cNvSpPr>
            <a:spLocks noChangeArrowheads="1"/>
          </p:cNvSpPr>
          <p:nvPr/>
        </p:nvSpPr>
        <p:spPr bwMode="auto">
          <a:xfrm>
            <a:off x="446087" y="990600"/>
            <a:ext cx="8697913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buFontTx/>
              <a:buBlip>
                <a:blip r:embed="rId4"/>
              </a:buBlip>
            </a:pPr>
            <a:r>
              <a:rPr lang="en-GB" sz="2400" b="1" dirty="0" err="1" smtClean="0"/>
              <a:t>Доля</a:t>
            </a:r>
            <a:r>
              <a:rPr lang="en-GB" sz="2400" b="1" dirty="0" smtClean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, </a:t>
            </a:r>
            <a:r>
              <a:rPr lang="en-GB" sz="2400" b="1" dirty="0" err="1"/>
              <a:t>связанных</a:t>
            </a:r>
            <a:r>
              <a:rPr lang="en-GB" sz="2400" b="1" dirty="0"/>
              <a:t> с </a:t>
            </a:r>
            <a:r>
              <a:rPr lang="en-GB" sz="2400" b="1" dirty="0" err="1"/>
              <a:t>сжиганием</a:t>
            </a:r>
            <a:r>
              <a:rPr lang="en-GB" sz="2400" b="1" dirty="0"/>
              <a:t> </a:t>
            </a:r>
            <a:r>
              <a:rPr lang="en-GB" sz="2400" b="1" dirty="0" err="1"/>
              <a:t>промышленного</a:t>
            </a:r>
            <a:r>
              <a:rPr lang="en-GB" sz="2400" b="1" dirty="0"/>
              <a:t> </a:t>
            </a:r>
            <a:r>
              <a:rPr lang="en-GB" sz="2400" b="1" dirty="0" err="1"/>
              <a:t>топлива</a:t>
            </a:r>
            <a:r>
              <a:rPr lang="en-GB" sz="2400" b="1" dirty="0"/>
              <a:t>, </a:t>
            </a:r>
            <a:r>
              <a:rPr lang="en-GB" sz="2400" b="1" dirty="0" err="1"/>
              <a:t>снижается</a:t>
            </a:r>
            <a:r>
              <a:rPr lang="en-GB" sz="2400" b="1" dirty="0"/>
              <a:t>, </a:t>
            </a:r>
            <a:r>
              <a:rPr lang="en-GB" sz="2400" b="1" dirty="0" err="1"/>
              <a:t>тогда</a:t>
            </a:r>
            <a:r>
              <a:rPr lang="en-GB" sz="2400" b="1" dirty="0"/>
              <a:t> </a:t>
            </a:r>
            <a:r>
              <a:rPr lang="en-GB" sz="2400" b="1" dirty="0" err="1"/>
              <a:t>как</a:t>
            </a:r>
            <a:r>
              <a:rPr lang="en-GB" sz="2400" b="1" dirty="0"/>
              <a:t> </a:t>
            </a:r>
            <a:r>
              <a:rPr lang="en-GB" sz="2400" b="1" dirty="0" err="1"/>
              <a:t>доля</a:t>
            </a:r>
            <a:r>
              <a:rPr lang="en-GB" sz="2400" b="1" dirty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 </a:t>
            </a:r>
            <a:r>
              <a:rPr lang="en-GB" sz="2400" b="1" dirty="0" err="1"/>
              <a:t>растет</a:t>
            </a:r>
            <a:r>
              <a:rPr lang="en-GB" sz="2400" b="1" dirty="0"/>
              <a:t> </a:t>
            </a:r>
            <a:r>
              <a:rPr lang="en-GB" sz="2400" b="1" dirty="0" err="1"/>
              <a:t>за</a:t>
            </a:r>
            <a:r>
              <a:rPr lang="en-GB" sz="2400" b="1" dirty="0"/>
              <a:t> </a:t>
            </a:r>
            <a:r>
              <a:rPr lang="en-GB" sz="2400" b="1" dirty="0" err="1"/>
              <a:t>счет</a:t>
            </a:r>
            <a:r>
              <a:rPr lang="en-GB" sz="2400" b="1" dirty="0"/>
              <a:t> </a:t>
            </a:r>
            <a:r>
              <a:rPr lang="en-GB" sz="2400" b="1" dirty="0" err="1"/>
              <a:t>технологических</a:t>
            </a:r>
            <a:r>
              <a:rPr lang="en-GB" sz="2400" b="1" dirty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, </a:t>
            </a:r>
            <a:r>
              <a:rPr lang="en-GB" sz="2400" b="1" dirty="0" err="1"/>
              <a:t>электрификации</a:t>
            </a:r>
            <a:r>
              <a:rPr lang="en-GB" sz="2400" b="1" dirty="0"/>
              <a:t> и </a:t>
            </a:r>
            <a:r>
              <a:rPr lang="en-GB" sz="2400" b="1" dirty="0" err="1"/>
              <a:t>косвенных</a:t>
            </a:r>
            <a:r>
              <a:rPr lang="en-GB" sz="2400" b="1" dirty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, а </a:t>
            </a:r>
            <a:r>
              <a:rPr lang="en-GB" sz="2400" b="1" dirty="0" err="1"/>
              <a:t>также</a:t>
            </a:r>
            <a:r>
              <a:rPr lang="en-GB" sz="2400" b="1" dirty="0"/>
              <a:t> </a:t>
            </a:r>
            <a:r>
              <a:rPr lang="en-GB" sz="2400" b="1" dirty="0" err="1"/>
              <a:t>отходов</a:t>
            </a:r>
            <a:r>
              <a:rPr lang="en-GB" sz="2400" b="1" dirty="0"/>
              <a:t>.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400" b="1" dirty="0" err="1" smtClean="0"/>
              <a:t>Анализ</a:t>
            </a:r>
            <a:r>
              <a:rPr lang="en-GB" sz="2400" b="1" dirty="0" smtClean="0"/>
              <a:t> </a:t>
            </a:r>
            <a:r>
              <a:rPr lang="en-GB" sz="2400" b="1" dirty="0" err="1"/>
              <a:t>сценариев</a:t>
            </a:r>
            <a:r>
              <a:rPr lang="en-GB" sz="2400" b="1" dirty="0"/>
              <a:t> </a:t>
            </a:r>
            <a:r>
              <a:rPr lang="en-GB" sz="2400" b="1" dirty="0" err="1"/>
              <a:t>показывает</a:t>
            </a:r>
            <a:r>
              <a:rPr lang="en-GB" sz="2400" b="1" dirty="0"/>
              <a:t>, </a:t>
            </a:r>
            <a:r>
              <a:rPr lang="en-GB" sz="2400" b="1" dirty="0" err="1"/>
              <a:t>что</a:t>
            </a:r>
            <a:r>
              <a:rPr lang="en-GB" sz="2400" b="1" dirty="0"/>
              <a:t> к 2050 </a:t>
            </a:r>
            <a:r>
              <a:rPr lang="en-GB" sz="2400" b="1" dirty="0" err="1"/>
              <a:t>году</a:t>
            </a:r>
            <a:r>
              <a:rPr lang="en-GB" sz="2400" b="1" dirty="0"/>
              <a:t> </a:t>
            </a:r>
            <a:r>
              <a:rPr lang="en-GB" sz="2400" b="1" dirty="0" err="1"/>
              <a:t>можно</a:t>
            </a:r>
            <a:r>
              <a:rPr lang="en-GB" sz="2400" b="1" dirty="0"/>
              <a:t> </a:t>
            </a:r>
            <a:r>
              <a:rPr lang="en-GB" sz="2400" b="1" dirty="0" err="1"/>
              <a:t>добиться</a:t>
            </a:r>
            <a:r>
              <a:rPr lang="en-GB" sz="2400" b="1" dirty="0"/>
              <a:t> </a:t>
            </a:r>
            <a:r>
              <a:rPr lang="en-GB" sz="2400" b="1" dirty="0" err="1"/>
              <a:t>значительного</a:t>
            </a:r>
            <a:r>
              <a:rPr lang="en-GB" sz="2400" b="1" dirty="0"/>
              <a:t> </a:t>
            </a:r>
            <a:r>
              <a:rPr lang="en-GB" sz="2400" b="1" dirty="0" err="1"/>
              <a:t>сокращения</a:t>
            </a:r>
            <a:r>
              <a:rPr lang="en-GB" sz="2400" b="1" dirty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 </a:t>
            </a:r>
            <a:r>
              <a:rPr lang="en-GB" sz="2400" b="1" dirty="0" err="1"/>
              <a:t>парниковых</a:t>
            </a:r>
            <a:r>
              <a:rPr lang="en-GB" sz="2400" b="1" dirty="0"/>
              <a:t> </a:t>
            </a:r>
            <a:r>
              <a:rPr lang="en-GB" sz="2400" b="1" dirty="0" err="1"/>
              <a:t>газов</a:t>
            </a:r>
            <a:r>
              <a:rPr lang="en-GB" sz="2400" b="1" dirty="0"/>
              <a:t> и </a:t>
            </a:r>
            <a:r>
              <a:rPr lang="en-GB" sz="2400" b="1" dirty="0" err="1"/>
              <a:t>даже</a:t>
            </a:r>
            <a:r>
              <a:rPr lang="en-GB" sz="2400" b="1" dirty="0"/>
              <a:t> </a:t>
            </a:r>
            <a:r>
              <a:rPr lang="en-GB" sz="2400" b="1" dirty="0" err="1"/>
              <a:t>почти</a:t>
            </a:r>
            <a:r>
              <a:rPr lang="en-GB" sz="2400" b="1" dirty="0"/>
              <a:t> </a:t>
            </a:r>
            <a:r>
              <a:rPr lang="en-GB" sz="2400" b="1" dirty="0" err="1"/>
              <a:t>нулевых</a:t>
            </a:r>
            <a:r>
              <a:rPr lang="en-GB" sz="2400" b="1" dirty="0"/>
              <a:t> </a:t>
            </a:r>
            <a:r>
              <a:rPr lang="en-GB" sz="2400" b="1" dirty="0" err="1"/>
              <a:t>выбросов</a:t>
            </a:r>
            <a:r>
              <a:rPr lang="en-GB" sz="2400" b="1" dirty="0"/>
              <a:t> в </a:t>
            </a:r>
            <a:r>
              <a:rPr lang="en-GB" sz="2400" b="1" dirty="0" err="1"/>
              <a:t>энергоемких</a:t>
            </a:r>
            <a:r>
              <a:rPr lang="en-GB" sz="2400" b="1" dirty="0"/>
              <a:t> </a:t>
            </a:r>
            <a:r>
              <a:rPr lang="en-GB" sz="2400" b="1" dirty="0" err="1"/>
              <a:t>отраслях</a:t>
            </a:r>
            <a:r>
              <a:rPr lang="en-GB" sz="2400" b="1" dirty="0"/>
              <a:t> (</a:t>
            </a:r>
            <a:r>
              <a:rPr lang="en-GB" sz="2400" b="1" dirty="0" err="1"/>
              <a:t>например</a:t>
            </a:r>
            <a:r>
              <a:rPr lang="en-GB" sz="2400" b="1" dirty="0"/>
              <a:t>, в </a:t>
            </a:r>
            <a:r>
              <a:rPr lang="en-GB" sz="2400" b="1" dirty="0" err="1"/>
              <a:t>производстве</a:t>
            </a:r>
            <a:r>
              <a:rPr lang="en-GB" sz="2400" b="1" dirty="0"/>
              <a:t> </a:t>
            </a:r>
            <a:r>
              <a:rPr lang="en-GB" sz="2400" b="1" dirty="0" err="1"/>
              <a:t>стали</a:t>
            </a:r>
            <a:r>
              <a:rPr lang="en-GB" sz="2400" b="1" dirty="0"/>
              <a:t>, </a:t>
            </a:r>
            <a:r>
              <a:rPr lang="en-GB" sz="2400" b="1" dirty="0" err="1"/>
              <a:t>пластмасс</a:t>
            </a:r>
            <a:r>
              <a:rPr lang="en-GB" sz="2400" b="1" dirty="0"/>
              <a:t>, </a:t>
            </a:r>
            <a:r>
              <a:rPr lang="en-GB" sz="2400" b="1" dirty="0" err="1"/>
              <a:t>аммиака</a:t>
            </a:r>
            <a:r>
              <a:rPr lang="en-GB" sz="2400" b="1" dirty="0"/>
              <a:t> и </a:t>
            </a:r>
            <a:r>
              <a:rPr lang="en-GB" sz="2400" b="1" dirty="0" err="1"/>
              <a:t>цемента</a:t>
            </a:r>
            <a:r>
              <a:rPr lang="en-GB" sz="2400" b="1" dirty="0" smtClean="0"/>
              <a:t>).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400" b="1" dirty="0" err="1" smtClean="0"/>
              <a:t>Ключевые</a:t>
            </a:r>
            <a:r>
              <a:rPr lang="en-GB" sz="2400" b="1" dirty="0" smtClean="0"/>
              <a:t> </a:t>
            </a:r>
            <a:r>
              <a:rPr lang="en-GB" sz="2400" b="1" dirty="0" err="1"/>
              <a:t>варианты</a:t>
            </a:r>
            <a:r>
              <a:rPr lang="en-GB" sz="2400" b="1" dirty="0"/>
              <a:t> </a:t>
            </a:r>
            <a:r>
              <a:rPr lang="en-GB" sz="2400" b="1" dirty="0" err="1"/>
              <a:t>смягчения</a:t>
            </a:r>
            <a:r>
              <a:rPr lang="en-GB" sz="2400" b="1" dirty="0"/>
              <a:t> </a:t>
            </a:r>
            <a:r>
              <a:rPr lang="en-GB" sz="2400" b="1" dirty="0" err="1"/>
              <a:t>последствий</a:t>
            </a:r>
            <a:r>
              <a:rPr lang="en-GB" sz="2400" b="1" dirty="0"/>
              <a:t> </a:t>
            </a:r>
            <a:r>
              <a:rPr lang="en-GB" sz="2400" b="1" dirty="0" err="1"/>
              <a:t>изменения</a:t>
            </a:r>
            <a:r>
              <a:rPr lang="en-GB" sz="2400" b="1" dirty="0"/>
              <a:t> </a:t>
            </a:r>
            <a:r>
              <a:rPr lang="en-GB" sz="2400" b="1" dirty="0" err="1"/>
              <a:t>климата</a:t>
            </a:r>
            <a:r>
              <a:rPr lang="en-GB" sz="2400" b="1" dirty="0"/>
              <a:t>, </a:t>
            </a:r>
            <a:r>
              <a:rPr lang="en-GB" sz="2400" b="1" dirty="0" err="1"/>
              <a:t>такие</a:t>
            </a:r>
            <a:r>
              <a:rPr lang="en-GB" sz="2400" b="1" dirty="0"/>
              <a:t> </a:t>
            </a:r>
            <a:r>
              <a:rPr lang="en-GB" sz="2400" b="1" dirty="0" err="1"/>
              <a:t>как</a:t>
            </a:r>
            <a:r>
              <a:rPr lang="en-GB" sz="2400" b="1" dirty="0"/>
              <a:t> </a:t>
            </a:r>
            <a:r>
              <a:rPr lang="en-GB" sz="2400" b="1" dirty="0" err="1"/>
              <a:t>эффективность</a:t>
            </a:r>
            <a:r>
              <a:rPr lang="en-GB" sz="2400" b="1" dirty="0"/>
              <a:t> </a:t>
            </a:r>
            <a:r>
              <a:rPr lang="en-GB" sz="2400" b="1" dirty="0" err="1"/>
              <a:t>использования</a:t>
            </a:r>
            <a:r>
              <a:rPr lang="en-GB" sz="2400" b="1" dirty="0"/>
              <a:t> </a:t>
            </a:r>
            <a:r>
              <a:rPr lang="en-GB" sz="2400" b="1" dirty="0" err="1"/>
              <a:t>материалов</a:t>
            </a:r>
            <a:r>
              <a:rPr lang="en-GB" sz="2400" b="1" dirty="0"/>
              <a:t>, </a:t>
            </a:r>
            <a:r>
              <a:rPr lang="ru-RU" sz="2400" b="1" dirty="0" smtClean="0"/>
              <a:t>экономика замкнутого цикла</a:t>
            </a:r>
            <a:r>
              <a:rPr lang="en-GB" sz="2400" b="1" dirty="0" smtClean="0"/>
              <a:t> </a:t>
            </a:r>
            <a:r>
              <a:rPr lang="en-GB" sz="2400" b="1" dirty="0"/>
              <a:t>и </a:t>
            </a:r>
            <a:r>
              <a:rPr lang="en-GB" sz="2400" b="1" dirty="0" err="1"/>
              <a:t>новые</a:t>
            </a:r>
            <a:r>
              <a:rPr lang="en-GB" sz="2400" b="1" dirty="0"/>
              <a:t> </a:t>
            </a:r>
            <a:r>
              <a:rPr lang="en-GB" sz="2400" b="1" dirty="0" err="1"/>
              <a:t>первичные</a:t>
            </a:r>
            <a:r>
              <a:rPr lang="en-GB" sz="2400" b="1" dirty="0"/>
              <a:t> </a:t>
            </a:r>
            <a:r>
              <a:rPr lang="en-GB" sz="2400" b="1" dirty="0" err="1" smtClean="0"/>
              <a:t>процессы</a:t>
            </a:r>
            <a:r>
              <a:rPr lang="ru-RU" sz="2400" b="1" dirty="0" smtClean="0"/>
              <a:t> и их </a:t>
            </a:r>
            <a:r>
              <a:rPr lang="ru-RU" sz="2400" b="1" dirty="0" err="1" smtClean="0"/>
              <a:t>п</a:t>
            </a:r>
            <a:r>
              <a:rPr lang="en-GB" sz="2400" b="1" dirty="0" err="1" smtClean="0"/>
              <a:t>рогресс</a:t>
            </a:r>
            <a:r>
              <a:rPr lang="en-GB" sz="2400" b="1" dirty="0" smtClean="0"/>
              <a:t> </a:t>
            </a:r>
            <a:r>
              <a:rPr lang="en-GB" sz="2400" b="1" dirty="0"/>
              <a:t>в </a:t>
            </a:r>
            <a:r>
              <a:rPr lang="en-GB" sz="2400" b="1" dirty="0" err="1"/>
              <a:t>последние</a:t>
            </a:r>
            <a:r>
              <a:rPr lang="en-GB" sz="2400" b="1" dirty="0"/>
              <a:t> </a:t>
            </a:r>
            <a:r>
              <a:rPr lang="en-GB" sz="2400" b="1" dirty="0" err="1"/>
              <a:t>годы</a:t>
            </a:r>
            <a:r>
              <a:rPr lang="en-GB" sz="2400" b="1" dirty="0"/>
              <a:t>, </a:t>
            </a:r>
            <a:r>
              <a:rPr lang="en-GB" sz="2400" b="1" dirty="0" err="1"/>
              <a:t>все</a:t>
            </a:r>
            <a:r>
              <a:rPr lang="en-GB" sz="2400" b="1" dirty="0"/>
              <a:t> </a:t>
            </a:r>
            <a:r>
              <a:rPr lang="en-GB" sz="2400" b="1" dirty="0" err="1"/>
              <a:t>еще</a:t>
            </a:r>
            <a:r>
              <a:rPr lang="en-GB" sz="2400" b="1" dirty="0"/>
              <a:t> </a:t>
            </a:r>
            <a:r>
              <a:rPr lang="en-GB" sz="2400" b="1" dirty="0" err="1"/>
              <a:t>крайне</a:t>
            </a:r>
            <a:r>
              <a:rPr lang="en-GB" sz="2400" b="1" dirty="0"/>
              <a:t> </a:t>
            </a:r>
            <a:r>
              <a:rPr lang="ru-RU" sz="2400" b="1" dirty="0" smtClean="0"/>
              <a:t>слабо </a:t>
            </a:r>
            <a:r>
              <a:rPr lang="en-GB" sz="2400" b="1" dirty="0" err="1" smtClean="0"/>
              <a:t>представлены</a:t>
            </a:r>
            <a:r>
              <a:rPr lang="en-GB" sz="2400" b="1" dirty="0" smtClean="0"/>
              <a:t> </a:t>
            </a:r>
            <a:r>
              <a:rPr lang="en-GB" sz="2400" b="1" dirty="0"/>
              <a:t>в </a:t>
            </a:r>
            <a:r>
              <a:rPr lang="en-GB" sz="2400" b="1" dirty="0" err="1" smtClean="0"/>
              <a:t>моделях</a:t>
            </a:r>
            <a:r>
              <a:rPr lang="en-GB" sz="2400" b="1" dirty="0" smtClean="0"/>
              <a:t> </a:t>
            </a:r>
            <a:r>
              <a:rPr lang="en-GB" sz="2400" b="1" dirty="0" err="1"/>
              <a:t>комплексной</a:t>
            </a:r>
            <a:r>
              <a:rPr lang="en-GB" sz="2400" b="1" dirty="0"/>
              <a:t> </a:t>
            </a:r>
            <a:r>
              <a:rPr lang="en-GB" sz="2400" b="1" dirty="0" err="1"/>
              <a:t>оценки</a:t>
            </a:r>
            <a:r>
              <a:rPr lang="en-GB" sz="2400" b="1" dirty="0"/>
              <a:t>. </a:t>
            </a:r>
            <a:endParaRPr lang="ru-RU" sz="2400" b="1" dirty="0" smtClean="0"/>
          </a:p>
          <a:p>
            <a:pPr marL="273050" indent="-273050">
              <a:buFontTx/>
              <a:buBlip>
                <a:blip r:embed="rId4"/>
              </a:buBlip>
            </a:pPr>
            <a:endParaRPr lang="ru-RU" sz="2000" b="1" dirty="0"/>
          </a:p>
        </p:txBody>
      </p:sp>
      <p:sp>
        <p:nvSpPr>
          <p:cNvPr id="839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9652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3200" dirty="0" smtClean="0">
                <a:latin typeface="Impact" pitchFamily="34" charset="0"/>
              </a:rPr>
              <a:t>Факторы декарбонизация в промышленности 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913" y="9652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2776" name="Rectangle 19"/>
          <p:cNvSpPr>
            <a:spLocks noChangeArrowheads="1"/>
          </p:cNvSpPr>
          <p:nvPr/>
        </p:nvSpPr>
        <p:spPr bwMode="auto">
          <a:xfrm>
            <a:off x="5486400" y="1158875"/>
            <a:ext cx="3633788" cy="561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439" tIns="36219" rIns="72439" bIns="36219">
            <a:spAutoFit/>
          </a:bodyPr>
          <a:lstStyle/>
          <a:p>
            <a:pPr marL="355600" indent="-355600"/>
            <a:r>
              <a:rPr lang="ru-RU" sz="2000" b="1" dirty="0"/>
              <a:t>Направления: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 smtClean="0"/>
              <a:t>Снижение </a:t>
            </a:r>
            <a:r>
              <a:rPr lang="ru-RU" sz="2000" b="1" dirty="0" err="1" smtClean="0"/>
              <a:t>углеродоемксти</a:t>
            </a:r>
            <a:r>
              <a:rPr lang="ru-RU" sz="2000" b="1" dirty="0" smtClean="0"/>
              <a:t> электроэнергии и тепла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 smtClean="0"/>
              <a:t>Повышение </a:t>
            </a:r>
            <a:r>
              <a:rPr lang="ru-RU" sz="2000" b="1" dirty="0"/>
              <a:t>энергоэффективности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/>
              <a:t>Снижение </a:t>
            </a:r>
            <a:r>
              <a:rPr lang="ru-RU" sz="2000" b="1" dirty="0" err="1"/>
              <a:t>углеродоемкости</a:t>
            </a:r>
            <a:r>
              <a:rPr lang="ru-RU" sz="2000" b="1" dirty="0"/>
              <a:t> </a:t>
            </a:r>
            <a:r>
              <a:rPr lang="ru-RU" sz="2000" b="1" dirty="0" smtClean="0"/>
              <a:t>используемого топлива </a:t>
            </a:r>
            <a:r>
              <a:rPr lang="ru-RU" sz="2000" b="1" dirty="0"/>
              <a:t>(электрификация, водород, биомасса)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/>
              <a:t>Снижение </a:t>
            </a:r>
            <a:r>
              <a:rPr lang="ru-RU" sz="2000" b="1" dirty="0" err="1"/>
              <a:t>углеродо-емкости</a:t>
            </a:r>
            <a:r>
              <a:rPr lang="ru-RU" sz="2000" b="1" dirty="0"/>
              <a:t> сырья  (биомасса, водород и др.)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 smtClean="0"/>
              <a:t>Материальная </a:t>
            </a:r>
            <a:r>
              <a:rPr lang="ru-RU" sz="2000" b="1" dirty="0"/>
              <a:t>эффективность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000" b="1" dirty="0"/>
              <a:t>Экономика замкнутого </a:t>
            </a:r>
            <a:r>
              <a:rPr lang="ru-RU" sz="2000" b="1" dirty="0" smtClean="0"/>
              <a:t>цикла</a:t>
            </a:r>
          </a:p>
          <a:p>
            <a:pPr marL="355600" indent="-355600">
              <a:buBlip>
                <a:blip r:embed="rId4"/>
              </a:buBlip>
            </a:pPr>
            <a:r>
              <a:rPr lang="ru-RU" sz="2000" b="1" dirty="0" smtClean="0"/>
              <a:t>Захват, захоронение и использование углерода</a:t>
            </a:r>
            <a:endParaRPr lang="ru-RU" sz="2000" b="1" dirty="0"/>
          </a:p>
        </p:txBody>
      </p:sp>
      <p:sp>
        <p:nvSpPr>
          <p:cNvPr id="31753" name="Rectangle 21"/>
          <p:cNvSpPr>
            <a:spLocks noChangeArrowheads="1"/>
          </p:cNvSpPr>
          <p:nvPr/>
        </p:nvSpPr>
        <p:spPr bwMode="auto">
          <a:xfrm>
            <a:off x="468313" y="5119688"/>
            <a:ext cx="5156200" cy="161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439" tIns="36219" rIns="72439" bIns="36219">
            <a:spAutoFit/>
          </a:bodyPr>
          <a:lstStyle/>
          <a:p>
            <a:pPr>
              <a:defRPr/>
            </a:pPr>
            <a:r>
              <a:rPr lang="ru-RU" sz="2000" b="1" dirty="0"/>
              <a:t>Эти направления взаимосвязаны:</a:t>
            </a:r>
          </a:p>
          <a:p>
            <a:pPr marL="230188" indent="-230188">
              <a:buFont typeface="Arial" pitchFamily="34" charset="0"/>
              <a:buChar char="•"/>
              <a:defRPr/>
            </a:pPr>
            <a:r>
              <a:rPr lang="ru-RU" sz="2000" b="1" dirty="0"/>
              <a:t>Применение </a:t>
            </a:r>
            <a:r>
              <a:rPr lang="en-US" sz="2000" b="1" dirty="0"/>
              <a:t>CCUS </a:t>
            </a:r>
            <a:r>
              <a:rPr lang="ru-RU" sz="2000" b="1" dirty="0"/>
              <a:t>понижает </a:t>
            </a:r>
            <a:r>
              <a:rPr lang="ru-RU" sz="2000" b="1" dirty="0" err="1"/>
              <a:t>энергоэффективность</a:t>
            </a:r>
            <a:endParaRPr lang="ru-RU" sz="2000" b="1" dirty="0"/>
          </a:p>
          <a:p>
            <a:pPr marL="230188" indent="-230188">
              <a:buFont typeface="Arial" pitchFamily="34" charset="0"/>
              <a:buChar char="•"/>
              <a:defRPr/>
            </a:pPr>
            <a:r>
              <a:rPr lang="ru-RU" sz="2000" b="1" dirty="0"/>
              <a:t>Рост использования вторичных материалов  - повышает ее</a:t>
            </a:r>
          </a:p>
        </p:txBody>
      </p:sp>
      <p:pic>
        <p:nvPicPr>
          <p:cNvPr id="327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0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1" y="1219200"/>
            <a:ext cx="487679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13716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800" dirty="0" smtClean="0">
                <a:latin typeface="Impact" pitchFamily="34" charset="0"/>
              </a:rPr>
              <a:t>Потенциально </a:t>
            </a:r>
            <a:r>
              <a:rPr lang="ru-RU" sz="2800" dirty="0">
                <a:latin typeface="Impact" pitchFamily="34" charset="0"/>
              </a:rPr>
              <a:t>могут появиться очень большие новые рынки электроэнергии и водорода в промышленности  </a:t>
            </a:r>
            <a:r>
              <a:rPr lang="ru-RU" sz="2500" dirty="0" smtClean="0">
                <a:latin typeface="Impact" pitchFamily="34" charset="0"/>
              </a:rPr>
              <a:t> </a:t>
            </a:r>
          </a:p>
        </p:txBody>
      </p:sp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84997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84998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725" y="14478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850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828800"/>
            <a:ext cx="474980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1" name="Rectangle 19"/>
          <p:cNvSpPr>
            <a:spLocks noChangeArrowheads="1"/>
          </p:cNvSpPr>
          <p:nvPr/>
        </p:nvSpPr>
        <p:spPr bwMode="auto">
          <a:xfrm>
            <a:off x="5521325" y="1828800"/>
            <a:ext cx="3622675" cy="445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439" tIns="36219" rIns="72439" bIns="36219">
            <a:spAutoFit/>
          </a:bodyPr>
          <a:lstStyle/>
          <a:p>
            <a:pPr marL="355600" indent="-355600">
              <a:buFontTx/>
              <a:buBlip>
                <a:blip r:embed="rId5"/>
              </a:buBlip>
            </a:pPr>
            <a:r>
              <a:rPr lang="ru-RU" sz="1900" b="1" dirty="0"/>
              <a:t>Новые процессы базируются на использовании электроэнергии и водорода для использования в высокотемпературных процессах и процессах восстановления железа </a:t>
            </a:r>
          </a:p>
          <a:p>
            <a:pPr marL="355600" indent="-355600">
              <a:buFontTx/>
              <a:buBlip>
                <a:blip r:embed="rId5"/>
              </a:buBlip>
            </a:pPr>
            <a:r>
              <a:rPr lang="ru-RU" sz="1900" b="1" dirty="0"/>
              <a:t>При производстве пластиков – </a:t>
            </a:r>
            <a:r>
              <a:rPr lang="ru-RU" sz="1900" b="1" dirty="0" err="1"/>
              <a:t>рециклирование</a:t>
            </a:r>
            <a:r>
              <a:rPr lang="ru-RU" sz="1900" b="1" dirty="0"/>
              <a:t> и </a:t>
            </a:r>
            <a:r>
              <a:rPr lang="ru-RU" sz="1900" b="1" dirty="0" err="1"/>
              <a:t>биопластик</a:t>
            </a:r>
            <a:endParaRPr lang="ru-RU" sz="1900" b="1" dirty="0"/>
          </a:p>
          <a:p>
            <a:pPr marL="355600" indent="-355600">
              <a:buFontTx/>
              <a:buBlip>
                <a:blip r:embed="rId5"/>
              </a:buBlip>
            </a:pPr>
            <a:r>
              <a:rPr lang="ru-RU" sz="1900" b="1" dirty="0"/>
              <a:t>При производстве цемента – электрификация и альтернативные виды сырья</a:t>
            </a:r>
          </a:p>
          <a:p>
            <a:pPr marL="355600" indent="-355600">
              <a:buFontTx/>
              <a:buBlip>
                <a:blip r:embed="rId5"/>
              </a:buBlip>
            </a:pPr>
            <a:r>
              <a:rPr lang="ru-RU" sz="1900" b="1" dirty="0"/>
              <a:t>При </a:t>
            </a:r>
            <a:r>
              <a:rPr lang="ru-RU" sz="1900" b="1" dirty="0" err="1"/>
              <a:t>проиводстве</a:t>
            </a:r>
            <a:r>
              <a:rPr lang="ru-RU" sz="1900" b="1" dirty="0"/>
              <a:t> аммиака – использование </a:t>
            </a:r>
            <a:r>
              <a:rPr lang="ru-RU" sz="1900" b="1" dirty="0" smtClean="0"/>
              <a:t>водорода</a:t>
            </a:r>
            <a:endParaRPr lang="ru-RU" sz="1900" b="1" dirty="0"/>
          </a:p>
        </p:txBody>
      </p:sp>
      <p:pic>
        <p:nvPicPr>
          <p:cNvPr id="850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0"/>
            <a:ext cx="554037" cy="84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9652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3200" dirty="0" smtClean="0">
                <a:latin typeface="Impact" pitchFamily="34" charset="0"/>
              </a:rPr>
              <a:t>Декарбонизация химической промышленности 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913" y="9652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27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0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219200"/>
            <a:ext cx="6172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3733800"/>
            <a:ext cx="6324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6858000" y="1676400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defRPr/>
            </a:pPr>
            <a:r>
              <a:rPr lang="ru-RU" b="1" dirty="0" smtClean="0"/>
              <a:t>Зрелые технологии</a:t>
            </a:r>
            <a:endParaRPr lang="ru-RU" b="1" dirty="0"/>
          </a:p>
        </p:txBody>
      </p:sp>
      <p:sp>
        <p:nvSpPr>
          <p:cNvPr id="17" name="Rectangle 16"/>
          <p:cNvSpPr/>
          <p:nvPr/>
        </p:nvSpPr>
        <p:spPr>
          <a:xfrm>
            <a:off x="6858000" y="2209800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defRPr/>
            </a:pPr>
            <a:r>
              <a:rPr lang="ru-RU" b="1" dirty="0" smtClean="0"/>
              <a:t>Новые технологии</a:t>
            </a:r>
            <a:endParaRPr lang="ru-RU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400800" y="1905000"/>
            <a:ext cx="3048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Brace 19"/>
          <p:cNvSpPr/>
          <p:nvPr/>
        </p:nvSpPr>
        <p:spPr>
          <a:xfrm>
            <a:off x="6400800" y="1981200"/>
            <a:ext cx="381000" cy="9144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15200" y="525780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defRPr/>
            </a:pPr>
            <a:r>
              <a:rPr lang="en-US" b="1" dirty="0" smtClean="0"/>
              <a:t>CCUS</a:t>
            </a:r>
            <a:endParaRPr lang="ru-RU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876800" y="5486400"/>
            <a:ext cx="2286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858000" y="4038600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/>
              <a:t>Использование топлива в качестве сырья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24887" cy="121920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en-GB" sz="2400" dirty="0" err="1" smtClean="0">
                <a:latin typeface="Impact" pitchFamily="34" charset="0"/>
              </a:rPr>
              <a:t>Технологические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возможности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для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промышленных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материалов</a:t>
            </a:r>
            <a:r>
              <a:rPr lang="en-GB" sz="2400" dirty="0" smtClean="0">
                <a:latin typeface="Impact" pitchFamily="34" charset="0"/>
              </a:rPr>
              <a:t> с </a:t>
            </a:r>
            <a:r>
              <a:rPr lang="en-GB" sz="2400" dirty="0" err="1" smtClean="0">
                <a:latin typeface="Impact" pitchFamily="34" charset="0"/>
              </a:rPr>
              <a:t>очень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низким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или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нулевым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уровнем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выбросов</a:t>
            </a:r>
            <a:r>
              <a:rPr lang="en-GB" sz="2400" dirty="0" smtClean="0">
                <a:latin typeface="Impact" pitchFamily="34" charset="0"/>
              </a:rPr>
              <a:t> </a:t>
            </a:r>
            <a:r>
              <a:rPr lang="en-GB" sz="2400" dirty="0" err="1" smtClean="0">
                <a:latin typeface="Impact" pitchFamily="34" charset="0"/>
              </a:rPr>
              <a:t>существуют</a:t>
            </a:r>
            <a:endParaRPr lang="ru-RU" altLang="ru-RU" sz="2400" dirty="0" smtClean="0">
              <a:latin typeface="Impact" pitchFamily="34" charset="0"/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1143000" y="41608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8" name="Rectangle 7"/>
          <p:cNvSpPr/>
          <p:nvPr/>
        </p:nvSpPr>
        <p:spPr>
          <a:xfrm>
            <a:off x="468313" y="12192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39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9" name="Rectangle 19"/>
          <p:cNvSpPr>
            <a:spLocks noChangeArrowheads="1"/>
          </p:cNvSpPr>
          <p:nvPr/>
        </p:nvSpPr>
        <p:spPr bwMode="auto">
          <a:xfrm>
            <a:off x="446087" y="1524000"/>
            <a:ext cx="8697913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buFontTx/>
              <a:buBlip>
                <a:blip r:embed="rId4"/>
              </a:buBlip>
            </a:pPr>
            <a:r>
              <a:rPr lang="en-GB" sz="2200" b="1" dirty="0" err="1" smtClean="0"/>
              <a:t>Электрификация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становится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ключевым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вариантом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смягчения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последствий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для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промышленности</a:t>
            </a:r>
            <a:r>
              <a:rPr lang="en-GB" sz="2200" b="1" dirty="0" smtClean="0"/>
              <a:t> в </a:t>
            </a:r>
            <a:r>
              <a:rPr lang="en-GB" sz="2200" b="1" dirty="0" err="1" smtClean="0"/>
              <a:t>целом</a:t>
            </a:r>
            <a:r>
              <a:rPr lang="en-GB" sz="2200" b="1" dirty="0" smtClean="0"/>
              <a:t>, а </a:t>
            </a:r>
            <a:r>
              <a:rPr lang="en-GB" sz="2200" b="1" dirty="0" err="1" smtClean="0"/>
              <a:t>также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для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производства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первичных</a:t>
            </a:r>
            <a:r>
              <a:rPr lang="en-GB" sz="2200" b="1" dirty="0" smtClean="0"/>
              <a:t> и </a:t>
            </a:r>
            <a:r>
              <a:rPr lang="en-GB" sz="2200" b="1" dirty="0" err="1" smtClean="0"/>
              <a:t>вторичных</a:t>
            </a:r>
            <a:r>
              <a:rPr lang="en-GB" sz="2200" b="1" dirty="0" smtClean="0"/>
              <a:t> </a:t>
            </a:r>
            <a:r>
              <a:rPr lang="ru-RU" sz="2200" b="1" dirty="0" err="1" smtClean="0"/>
              <a:t>базо</a:t>
            </a:r>
            <a:r>
              <a:rPr lang="en-GB" sz="2200" b="1" dirty="0" err="1" smtClean="0"/>
              <a:t>вых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материалов</a:t>
            </a:r>
            <a:r>
              <a:rPr lang="en-GB" sz="2200" b="1" dirty="0" smtClean="0"/>
              <a:t>. </a:t>
            </a:r>
            <a:endParaRPr lang="ru-RU" sz="22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200" b="1" dirty="0" err="1" smtClean="0"/>
              <a:t>Углерод</a:t>
            </a:r>
            <a:r>
              <a:rPr lang="en-GB" sz="2200" b="1" dirty="0" smtClean="0"/>
              <a:t> </a:t>
            </a:r>
            <a:r>
              <a:rPr lang="en-GB" sz="2200" b="1" dirty="0" err="1"/>
              <a:t>является</a:t>
            </a:r>
            <a:r>
              <a:rPr lang="en-GB" sz="2200" b="1" dirty="0"/>
              <a:t> </a:t>
            </a:r>
            <a:r>
              <a:rPr lang="en-GB" sz="2200" b="1" dirty="0" err="1"/>
              <a:t>ключевым</a:t>
            </a:r>
            <a:r>
              <a:rPr lang="en-GB" sz="2200" b="1" dirty="0"/>
              <a:t> </a:t>
            </a:r>
            <a:r>
              <a:rPr lang="en-GB" sz="2200" b="1" dirty="0" err="1"/>
              <a:t>строительным</a:t>
            </a:r>
            <a:r>
              <a:rPr lang="en-GB" sz="2200" b="1" dirty="0"/>
              <a:t> </a:t>
            </a:r>
            <a:r>
              <a:rPr lang="en-GB" sz="2200" b="1" dirty="0" err="1"/>
              <a:t>блоком</a:t>
            </a:r>
            <a:r>
              <a:rPr lang="en-GB" sz="2200" b="1" dirty="0"/>
              <a:t> в </a:t>
            </a:r>
            <a:r>
              <a:rPr lang="en-GB" sz="2200" b="1" dirty="0" err="1"/>
              <a:t>органических</a:t>
            </a:r>
            <a:r>
              <a:rPr lang="en-GB" sz="2200" b="1" dirty="0"/>
              <a:t> </a:t>
            </a:r>
            <a:r>
              <a:rPr lang="en-GB" sz="2200" b="1" dirty="0" err="1"/>
              <a:t>химикатах</a:t>
            </a:r>
            <a:r>
              <a:rPr lang="en-GB" sz="2200" b="1" dirty="0"/>
              <a:t>, </a:t>
            </a:r>
            <a:r>
              <a:rPr lang="en-GB" sz="2200" b="1" dirty="0" err="1"/>
              <a:t>топливе</a:t>
            </a:r>
            <a:r>
              <a:rPr lang="en-GB" sz="2200" b="1" dirty="0"/>
              <a:t> и </a:t>
            </a:r>
            <a:r>
              <a:rPr lang="en-GB" sz="2200" b="1" dirty="0" err="1"/>
              <a:t>материалах</a:t>
            </a:r>
            <a:r>
              <a:rPr lang="en-GB" sz="2200" b="1" dirty="0"/>
              <a:t> и </a:t>
            </a:r>
            <a:r>
              <a:rPr lang="en-GB" sz="2200" b="1" dirty="0" err="1"/>
              <a:t>останется</a:t>
            </a:r>
            <a:r>
              <a:rPr lang="en-GB" sz="2200" b="1" dirty="0"/>
              <a:t> </a:t>
            </a:r>
            <a:r>
              <a:rPr lang="en-GB" sz="2200" b="1" dirty="0" err="1"/>
              <a:t>важным</a:t>
            </a:r>
            <a:r>
              <a:rPr lang="en-GB" sz="2200" b="1" dirty="0"/>
              <a:t> </a:t>
            </a:r>
            <a:r>
              <a:rPr lang="en-GB" sz="2200" b="1" dirty="0" err="1"/>
              <a:t>элементом</a:t>
            </a:r>
            <a:r>
              <a:rPr lang="en-GB" sz="2200" b="1" dirty="0"/>
              <a:t>. </a:t>
            </a:r>
            <a:endParaRPr lang="ru-RU" sz="22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200" b="1" dirty="0" err="1" smtClean="0"/>
              <a:t>Затраты</a:t>
            </a:r>
            <a:r>
              <a:rPr lang="en-GB" sz="2200" b="1" dirty="0" smtClean="0"/>
              <a:t> </a:t>
            </a:r>
            <a:r>
              <a:rPr lang="en-GB" sz="2200" b="1" dirty="0" err="1"/>
              <a:t>будут</a:t>
            </a:r>
            <a:r>
              <a:rPr lang="en-GB" sz="2200" b="1" dirty="0"/>
              <a:t> </a:t>
            </a:r>
            <a:r>
              <a:rPr lang="en-GB" sz="2200" b="1" dirty="0" err="1"/>
              <a:t>высокими</a:t>
            </a:r>
            <a:r>
              <a:rPr lang="en-GB" sz="2200" b="1" dirty="0"/>
              <a:t> </a:t>
            </a:r>
            <a:r>
              <a:rPr lang="en-GB" sz="2200" b="1" dirty="0" err="1"/>
              <a:t>для</a:t>
            </a:r>
            <a:r>
              <a:rPr lang="en-GB" sz="2200" b="1" dirty="0"/>
              <a:t> </a:t>
            </a:r>
            <a:r>
              <a:rPr lang="en-GB" sz="2200" b="1" dirty="0" err="1"/>
              <a:t>первичных</a:t>
            </a:r>
            <a:r>
              <a:rPr lang="en-GB" sz="2200" b="1" dirty="0"/>
              <a:t> </a:t>
            </a:r>
            <a:r>
              <a:rPr lang="en-GB" sz="2200" b="1" dirty="0" err="1" smtClean="0"/>
              <a:t>производителей</a:t>
            </a:r>
            <a:r>
              <a:rPr lang="ru-RU" sz="2200" b="1" dirty="0" smtClean="0"/>
              <a:t> (это сильно влияет на конкурентоспособность)</a:t>
            </a:r>
            <a:r>
              <a:rPr lang="en-GB" sz="2200" b="1" dirty="0" smtClean="0"/>
              <a:t>, </a:t>
            </a:r>
            <a:r>
              <a:rPr lang="en-GB" sz="2200" b="1" dirty="0" err="1"/>
              <a:t>но</a:t>
            </a:r>
            <a:r>
              <a:rPr lang="en-GB" sz="2200" b="1" dirty="0"/>
              <a:t> </a:t>
            </a:r>
            <a:r>
              <a:rPr lang="en-GB" sz="2200" b="1" dirty="0" err="1"/>
              <a:t>низкими</a:t>
            </a:r>
            <a:r>
              <a:rPr lang="en-GB" sz="2200" b="1" dirty="0"/>
              <a:t> </a:t>
            </a:r>
            <a:r>
              <a:rPr lang="en-GB" sz="2200" b="1" dirty="0" err="1"/>
              <a:t>для</a:t>
            </a:r>
            <a:r>
              <a:rPr lang="en-GB" sz="2200" b="1" dirty="0"/>
              <a:t> </a:t>
            </a:r>
            <a:r>
              <a:rPr lang="en-GB" sz="2200" b="1" dirty="0" err="1"/>
              <a:t>конечных</a:t>
            </a:r>
            <a:r>
              <a:rPr lang="en-GB" sz="2200" b="1" dirty="0"/>
              <a:t> </a:t>
            </a:r>
            <a:r>
              <a:rPr lang="en-GB" sz="2200" b="1" dirty="0" err="1"/>
              <a:t>потребителей</a:t>
            </a:r>
            <a:r>
              <a:rPr lang="en-GB" sz="2200" b="1" dirty="0"/>
              <a:t> и </a:t>
            </a:r>
            <a:r>
              <a:rPr lang="en-GB" sz="2200" b="1" dirty="0" err="1"/>
              <a:t>экономики</a:t>
            </a:r>
            <a:r>
              <a:rPr lang="en-GB" sz="2200" b="1" dirty="0"/>
              <a:t> в </a:t>
            </a:r>
            <a:r>
              <a:rPr lang="en-GB" sz="2200" b="1" dirty="0" err="1"/>
              <a:t>целом</a:t>
            </a:r>
            <a:r>
              <a:rPr lang="en-GB" sz="2200" b="1" dirty="0"/>
              <a:t>. </a:t>
            </a:r>
            <a:endParaRPr lang="ru-RU" sz="22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200" b="1" dirty="0" err="1" smtClean="0"/>
              <a:t>Существу</a:t>
            </a:r>
            <a:r>
              <a:rPr lang="ru-RU" sz="2200" b="1" dirty="0" err="1" smtClean="0"/>
              <a:t>ю</a:t>
            </a:r>
            <a:r>
              <a:rPr lang="en-GB" sz="2200" b="1" dirty="0" smtClean="0"/>
              <a:t>т </a:t>
            </a:r>
            <a:r>
              <a:rPr lang="en-GB" sz="2200" b="1" dirty="0" err="1" smtClean="0"/>
              <a:t>технологи</a:t>
            </a:r>
            <a:r>
              <a:rPr lang="ru-RU" sz="2200" b="1" dirty="0" smtClean="0"/>
              <a:t>и</a:t>
            </a:r>
            <a:r>
              <a:rPr lang="en-GB" sz="2200" b="1" dirty="0" smtClean="0"/>
              <a:t> </a:t>
            </a:r>
            <a:r>
              <a:rPr lang="en-GB" sz="2200" b="1" dirty="0" err="1"/>
              <a:t>производства</a:t>
            </a:r>
            <a:r>
              <a:rPr lang="en-GB" sz="2200" b="1" dirty="0"/>
              <a:t> </a:t>
            </a:r>
            <a:r>
              <a:rPr lang="en-GB" sz="2200" b="1" dirty="0" err="1"/>
              <a:t>стали</a:t>
            </a:r>
            <a:r>
              <a:rPr lang="en-GB" sz="2200" b="1" dirty="0"/>
              <a:t> с </a:t>
            </a:r>
            <a:r>
              <a:rPr lang="en-GB" sz="2200" b="1" dirty="0" err="1"/>
              <a:t>очень</a:t>
            </a:r>
            <a:r>
              <a:rPr lang="en-GB" sz="2200" b="1" dirty="0"/>
              <a:t> </a:t>
            </a:r>
            <a:r>
              <a:rPr lang="en-GB" sz="2200" b="1" dirty="0" err="1"/>
              <a:t>низким</a:t>
            </a:r>
            <a:r>
              <a:rPr lang="en-GB" sz="2200" b="1" dirty="0"/>
              <a:t> </a:t>
            </a:r>
            <a:r>
              <a:rPr lang="en-GB" sz="2200" b="1" dirty="0" err="1"/>
              <a:t>или</a:t>
            </a:r>
            <a:r>
              <a:rPr lang="en-GB" sz="2200" b="1" dirty="0"/>
              <a:t> </a:t>
            </a:r>
            <a:r>
              <a:rPr lang="en-GB" sz="2200" b="1" dirty="0" err="1"/>
              <a:t>нулевым</a:t>
            </a:r>
            <a:r>
              <a:rPr lang="en-GB" sz="2200" b="1" dirty="0"/>
              <a:t> </a:t>
            </a:r>
            <a:r>
              <a:rPr lang="en-GB" sz="2200" b="1" dirty="0" err="1"/>
              <a:t>уровнем</a:t>
            </a:r>
            <a:r>
              <a:rPr lang="en-GB" sz="2200" b="1" dirty="0"/>
              <a:t> </a:t>
            </a:r>
            <a:r>
              <a:rPr lang="en-GB" sz="2200" b="1" dirty="0" err="1"/>
              <a:t>выбросов</a:t>
            </a:r>
            <a:r>
              <a:rPr lang="en-GB" sz="2200" b="1" dirty="0"/>
              <a:t>, </a:t>
            </a:r>
            <a:r>
              <a:rPr lang="en-GB" sz="2200" b="1" dirty="0" err="1"/>
              <a:t>но</a:t>
            </a:r>
            <a:r>
              <a:rPr lang="en-GB" sz="2200" b="1" dirty="0"/>
              <a:t> </a:t>
            </a:r>
            <a:r>
              <a:rPr lang="en-GB" sz="2200" b="1" dirty="0" err="1"/>
              <a:t>их</a:t>
            </a:r>
            <a:r>
              <a:rPr lang="en-GB" sz="2200" b="1" dirty="0"/>
              <a:t> </a:t>
            </a:r>
            <a:r>
              <a:rPr lang="en-GB" sz="2200" b="1" dirty="0" err="1"/>
              <a:t>внедрение</a:t>
            </a:r>
            <a:r>
              <a:rPr lang="en-GB" sz="2200" b="1" dirty="0"/>
              <a:t> </a:t>
            </a:r>
            <a:r>
              <a:rPr lang="en-GB" sz="2200" b="1" dirty="0" err="1"/>
              <a:t>потребует</a:t>
            </a:r>
            <a:r>
              <a:rPr lang="en-GB" sz="2200" b="1" dirty="0"/>
              <a:t> </a:t>
            </a:r>
            <a:r>
              <a:rPr lang="en-GB" sz="2200" b="1" dirty="0" err="1"/>
              <a:t>интенсивных</a:t>
            </a:r>
            <a:r>
              <a:rPr lang="en-GB" sz="2200" b="1" dirty="0"/>
              <a:t> </a:t>
            </a:r>
            <a:r>
              <a:rPr lang="en-GB" sz="2200" b="1" dirty="0" err="1"/>
              <a:t>комплексных</a:t>
            </a:r>
            <a:r>
              <a:rPr lang="en-GB" sz="2200" b="1" dirty="0"/>
              <a:t> </a:t>
            </a:r>
            <a:r>
              <a:rPr lang="en-GB" sz="2200" b="1" dirty="0" err="1"/>
              <a:t>мер</a:t>
            </a:r>
            <a:r>
              <a:rPr lang="en-GB" sz="2200" b="1" dirty="0"/>
              <a:t> </a:t>
            </a:r>
            <a:r>
              <a:rPr lang="en-GB" sz="2200" b="1" dirty="0" err="1"/>
              <a:t>по</a:t>
            </a:r>
            <a:r>
              <a:rPr lang="en-GB" sz="2200" b="1" dirty="0"/>
              <a:t> </a:t>
            </a:r>
            <a:r>
              <a:rPr lang="en-GB" sz="2200" b="1" dirty="0" err="1"/>
              <a:t>эффективности</a:t>
            </a:r>
            <a:r>
              <a:rPr lang="en-GB" sz="2200" b="1" dirty="0"/>
              <a:t> </a:t>
            </a:r>
            <a:r>
              <a:rPr lang="en-GB" sz="2200" b="1" dirty="0" err="1"/>
              <a:t>использования</a:t>
            </a:r>
            <a:r>
              <a:rPr lang="en-GB" sz="2200" b="1" dirty="0"/>
              <a:t> </a:t>
            </a:r>
            <a:r>
              <a:rPr lang="en-GB" sz="2200" b="1" dirty="0" err="1"/>
              <a:t>материалов</a:t>
            </a:r>
            <a:r>
              <a:rPr lang="en-GB" sz="2200" b="1" dirty="0"/>
              <a:t>, </a:t>
            </a:r>
            <a:r>
              <a:rPr lang="en-GB" sz="2200" b="1" dirty="0" err="1"/>
              <a:t>рециркуляции</a:t>
            </a:r>
            <a:r>
              <a:rPr lang="en-GB" sz="2200" b="1" dirty="0"/>
              <a:t> и </a:t>
            </a:r>
            <a:r>
              <a:rPr lang="en-GB" sz="2200" b="1" dirty="0" err="1"/>
              <a:t>декарбонизации</a:t>
            </a:r>
            <a:r>
              <a:rPr lang="en-GB" sz="2200" b="1" dirty="0"/>
              <a:t> </a:t>
            </a:r>
            <a:r>
              <a:rPr lang="en-GB" sz="2200" b="1" dirty="0" err="1"/>
              <a:t>производства</a:t>
            </a:r>
            <a:r>
              <a:rPr lang="en-GB" sz="2200" b="1" dirty="0"/>
              <a:t>. </a:t>
            </a:r>
            <a:endParaRPr lang="ru-RU" sz="2200" b="1" dirty="0" smtClean="0"/>
          </a:p>
          <a:p>
            <a:pPr marL="273050" indent="-273050">
              <a:buFontTx/>
              <a:buBlip>
                <a:blip r:embed="rId4"/>
              </a:buBlip>
            </a:pPr>
            <a:r>
              <a:rPr lang="en-GB" sz="2200" b="1" dirty="0" err="1" smtClean="0"/>
              <a:t>Существует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вариант</a:t>
            </a:r>
            <a:r>
              <a:rPr lang="ru-RU" sz="2200" b="1" dirty="0" err="1" smtClean="0"/>
              <a:t>ы</a:t>
            </a:r>
            <a:r>
              <a:rPr lang="en-GB" sz="2200" b="1" dirty="0" smtClean="0"/>
              <a:t> </a:t>
            </a:r>
            <a:r>
              <a:rPr lang="en-GB" sz="2200" b="1" dirty="0" err="1"/>
              <a:t>значительного</a:t>
            </a:r>
            <a:r>
              <a:rPr lang="en-GB" sz="2200" b="1" dirty="0"/>
              <a:t> </a:t>
            </a:r>
            <a:r>
              <a:rPr lang="en-GB" sz="2200" b="1" dirty="0" err="1"/>
              <a:t>сокращения</a:t>
            </a:r>
            <a:r>
              <a:rPr lang="en-GB" sz="2200" b="1" dirty="0"/>
              <a:t> </a:t>
            </a:r>
            <a:r>
              <a:rPr lang="en-GB" sz="2200" b="1" dirty="0" err="1"/>
              <a:t>выбросов</a:t>
            </a:r>
            <a:r>
              <a:rPr lang="en-GB" sz="2200" b="1" dirty="0"/>
              <a:t> </a:t>
            </a:r>
            <a:r>
              <a:rPr lang="ru-RU" sz="2200" b="1" dirty="0" smtClean="0"/>
              <a:t>ПГ в производстве </a:t>
            </a:r>
            <a:r>
              <a:rPr lang="en-GB" sz="2200" b="1" dirty="0" err="1" smtClean="0"/>
              <a:t>цемента</a:t>
            </a:r>
            <a:r>
              <a:rPr lang="en-GB" sz="2200" b="1" dirty="0" smtClean="0"/>
              <a:t> </a:t>
            </a:r>
            <a:r>
              <a:rPr lang="en-GB" sz="2200" b="1" dirty="0"/>
              <a:t>и </a:t>
            </a:r>
            <a:r>
              <a:rPr lang="en-GB" sz="2200" b="1" dirty="0" err="1"/>
              <a:t>бетона</a:t>
            </a:r>
            <a:r>
              <a:rPr lang="en-GB" sz="2200" b="1" dirty="0"/>
              <a:t>. </a:t>
            </a:r>
            <a:endParaRPr lang="ru-RU" sz="2000" b="1" dirty="0"/>
          </a:p>
        </p:txBody>
      </p:sp>
      <p:sp>
        <p:nvSpPr>
          <p:cNvPr id="839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9652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3200" dirty="0" smtClean="0">
                <a:latin typeface="Impact" pitchFamily="34" charset="0"/>
              </a:rPr>
              <a:t>Водород как сырье и как топливо. </a:t>
            </a:r>
            <a:br>
              <a:rPr lang="ru-RU" sz="3200" dirty="0" smtClean="0">
                <a:latin typeface="Impact" pitchFamily="34" charset="0"/>
              </a:rPr>
            </a:br>
            <a:r>
              <a:rPr lang="ru-RU" sz="3200" dirty="0" smtClean="0">
                <a:latin typeface="Impact" pitchFamily="34" charset="0"/>
              </a:rPr>
              <a:t>Спрос на водород в Китае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913" y="9652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27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0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5" name="图片 1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219200"/>
            <a:ext cx="7315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8382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800" dirty="0" smtClean="0">
                <a:latin typeface="Impact" pitchFamily="34" charset="0"/>
              </a:rPr>
              <a:t>Цементная промышленность. Первая часть пути в ЕС 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725" y="8382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38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990600"/>
            <a:ext cx="8001000" cy="584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41751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500" dirty="0" smtClean="0">
                <a:latin typeface="Impact" pitchFamily="34" charset="0"/>
              </a:rPr>
              <a:t>Цементная промышленность. Траектории к 2050 г.   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088" y="417513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38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3380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5" y="490538"/>
            <a:ext cx="316230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685800"/>
            <a:ext cx="291147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4113" y="755650"/>
            <a:ext cx="288925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5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22638" y="2743200"/>
            <a:ext cx="29114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6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8388" y="2743200"/>
            <a:ext cx="2995612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7888" y="4722813"/>
            <a:ext cx="570547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9144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800" dirty="0" smtClean="0">
                <a:latin typeface="Impact" pitchFamily="34" charset="0"/>
              </a:rPr>
              <a:t>Глобальная цементная промышленность. </a:t>
            </a:r>
            <a:br>
              <a:rPr lang="ru-RU" sz="2800" dirty="0" smtClean="0">
                <a:latin typeface="Impact" pitchFamily="34" charset="0"/>
              </a:rPr>
            </a:br>
            <a:r>
              <a:rPr lang="ru-RU" sz="2800" dirty="0" smtClean="0">
                <a:latin typeface="Impact" pitchFamily="34" charset="0"/>
              </a:rPr>
              <a:t>Параметры 2050 г.  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725" y="9144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38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066800"/>
            <a:ext cx="8382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2" cy="658813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Новые технологии в цементной промышленности. Технологий много. Необходим мониторинг технологического прогресса  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solidFill>
            <a:srgbClr val="FFFF00">
              <a:alpha val="50195"/>
            </a:srgbClr>
          </a:solidFill>
        </p:spPr>
      </p:pic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8313" y="658813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78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3119438"/>
            <a:ext cx="76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3119438"/>
            <a:ext cx="76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771525"/>
            <a:ext cx="44069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2213" y="1006475"/>
            <a:ext cx="4019550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574675" y="0"/>
            <a:ext cx="8569325" cy="41751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500" dirty="0" smtClean="0">
                <a:latin typeface="Impact" pitchFamily="34" charset="0"/>
              </a:rPr>
              <a:t>Черная металлургия. Траектории к 2050 г. 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088" y="417513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48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23813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34826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3" y="490538"/>
            <a:ext cx="4105275" cy="6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7788" y="490538"/>
            <a:ext cx="5256212" cy="279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2575" y="3405188"/>
            <a:ext cx="5030788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4419600" y="3200400"/>
            <a:ext cx="42170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Технологическая структура в 2050 г.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1317625"/>
            <a:ext cx="6113462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2" cy="1201738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Отказ от ориентации на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низкоуглеродные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технологии при замене и модернизации – риск потери конкурентоспособности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913" y="1201738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873" name="Rectangle 19"/>
          <p:cNvSpPr>
            <a:spLocks noChangeArrowheads="1"/>
          </p:cNvSpPr>
          <p:nvPr/>
        </p:nvSpPr>
        <p:spPr bwMode="auto">
          <a:xfrm>
            <a:off x="5943601" y="1981200"/>
            <a:ext cx="3200400" cy="475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439" tIns="36219" rIns="72439" bIns="36219">
            <a:spAutoFit/>
          </a:bodyPr>
          <a:lstStyle/>
          <a:p>
            <a:pPr marL="355600" indent="-355600">
              <a:buFontTx/>
              <a:buBlip>
                <a:blip r:embed="rId5"/>
              </a:buBlip>
            </a:pPr>
            <a:r>
              <a:rPr lang="ru-RU" sz="2400" b="1" dirty="0"/>
              <a:t>Промышленные активы в России сравнительно старые </a:t>
            </a:r>
          </a:p>
          <a:p>
            <a:pPr marL="355600" indent="-355600">
              <a:buFontTx/>
              <a:buBlip>
                <a:blip r:embed="rId5"/>
              </a:buBlip>
            </a:pPr>
            <a:r>
              <a:rPr lang="ru-RU" sz="2400" b="1" dirty="0"/>
              <a:t>До 2050 г. потребуется замена многих мощностей</a:t>
            </a:r>
          </a:p>
          <a:p>
            <a:pPr marL="355600" indent="-355600">
              <a:buFontTx/>
              <a:buBlip>
                <a:blip r:embed="rId5"/>
              </a:buBlip>
            </a:pPr>
            <a:r>
              <a:rPr lang="ru-RU" sz="2400" b="1" dirty="0"/>
              <a:t>На какой технологической основе будет производиться эта замена?</a:t>
            </a:r>
          </a:p>
          <a:p>
            <a:pPr marL="355600" indent="-355600">
              <a:buFontTx/>
              <a:buBlip>
                <a:blip r:embed="rId5"/>
              </a:buBlip>
            </a:pPr>
            <a:endParaRPr lang="ru-RU" sz="1600" b="1" dirty="0"/>
          </a:p>
        </p:txBody>
      </p:sp>
      <p:pic>
        <p:nvPicPr>
          <p:cNvPr id="3687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0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5" name="Rectangle 12"/>
          <p:cNvSpPr>
            <a:spLocks noChangeArrowheads="1"/>
          </p:cNvSpPr>
          <p:nvPr/>
        </p:nvSpPr>
        <p:spPr bwMode="auto">
          <a:xfrm>
            <a:off x="6019800" y="1371600"/>
            <a:ext cx="2863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 сиреневая - Россия </a:t>
            </a:r>
            <a:endParaRPr lang="en-US" sz="2400" dirty="0"/>
          </a:p>
        </p:txBody>
      </p:sp>
      <p:sp>
        <p:nvSpPr>
          <p:cNvPr id="14" name="Right Brace 13"/>
          <p:cNvSpPr/>
          <p:nvPr/>
        </p:nvSpPr>
        <p:spPr>
          <a:xfrm flipH="1">
            <a:off x="727075" y="3146425"/>
            <a:ext cx="280988" cy="604838"/>
          </a:xfrm>
          <a:prstGeom prst="rightBrace">
            <a:avLst>
              <a:gd name="adj1" fmla="val 8333"/>
              <a:gd name="adj2" fmla="val 514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77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2" cy="152400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К 2060 г.  выбросы  на  ныне  действующих  промышленных объектах снизятся  до  нуля,  а  в  производстве  будут  доминировать новые  технологии,  которые  разрабатываются  сегодня  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4663" cy="417513"/>
          </a:xfrm>
          <a:solidFill>
            <a:srgbClr val="FFFF00">
              <a:alpha val="50195"/>
            </a:srgbClr>
          </a:solidFill>
        </p:spPr>
      </p:pic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1143000" y="1833563"/>
            <a:ext cx="146050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2439" tIns="36219" rIns="72439" bIns="36219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725" y="1524000"/>
            <a:ext cx="8677275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6" name="Rectangle 19"/>
          <p:cNvSpPr>
            <a:spLocks noChangeArrowheads="1"/>
          </p:cNvSpPr>
          <p:nvPr/>
        </p:nvSpPr>
        <p:spPr bwMode="auto">
          <a:xfrm>
            <a:off x="533400" y="5867400"/>
            <a:ext cx="8610600" cy="75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439" tIns="36219" rIns="72439" bIns="36219">
            <a:spAutoFit/>
          </a:bodyPr>
          <a:lstStyle/>
          <a:p>
            <a:pPr marL="355600" indent="-355600">
              <a:buFontTx/>
              <a:buBlip>
                <a:blip r:embed="rId4"/>
              </a:buBlip>
            </a:pPr>
            <a:r>
              <a:rPr lang="ru-RU" sz="2200" b="1" dirty="0"/>
              <a:t>Уровень технической готовности новых технологий различается </a:t>
            </a:r>
          </a:p>
          <a:p>
            <a:pPr marL="355600" indent="-355600">
              <a:buFontTx/>
              <a:buBlip>
                <a:blip r:embed="rId4"/>
              </a:buBlip>
            </a:pPr>
            <a:r>
              <a:rPr lang="ru-RU" sz="2200" b="1" dirty="0"/>
              <a:t>Но именно они будут доминировать в середине века и потом</a:t>
            </a:r>
          </a:p>
        </p:txBody>
      </p:sp>
      <p:pic>
        <p:nvPicPr>
          <p:cNvPr id="717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0"/>
            <a:ext cx="45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828800"/>
            <a:ext cx="8175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Рисунок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7938" y="6464300"/>
            <a:ext cx="476251" cy="417513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3810000" y="2286000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Impact" pitchFamily="34" charset="0"/>
              </a:rPr>
              <a:t>Новые технологии будут </a:t>
            </a:r>
            <a:r>
              <a:rPr lang="ru-RU" sz="2400" dirty="0" err="1" smtClean="0">
                <a:latin typeface="Impact" pitchFamily="34" charset="0"/>
              </a:rPr>
              <a:t>низкоуглеродными</a:t>
            </a:r>
            <a:r>
              <a:rPr lang="ru-RU" sz="2400" dirty="0" smtClean="0">
                <a:latin typeface="Impact" pitchFamily="34" charset="0"/>
              </a:rPr>
              <a:t> </a:t>
            </a:r>
            <a:endParaRPr lang="en-US" sz="2400" dirty="0"/>
          </a:p>
        </p:txBody>
      </p:sp>
      <p:sp>
        <p:nvSpPr>
          <p:cNvPr id="13" name="Left Brace 12"/>
          <p:cNvSpPr/>
          <p:nvPr/>
        </p:nvSpPr>
        <p:spPr>
          <a:xfrm>
            <a:off x="838200" y="3581400"/>
            <a:ext cx="426719" cy="60960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-307213" y="3583815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Промышленность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2" cy="99060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Новые технологии обходятся дороже. Отчасти это и вызывает потребность во введении цены на углерод для промышленности и в введении пограничных налогов на углерод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solidFill>
            <a:srgbClr val="FFFF00">
              <a:alpha val="50195"/>
            </a:srgbClr>
          </a:solidFill>
        </p:spPr>
      </p:pic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8313" y="10668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89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3119438"/>
            <a:ext cx="76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3119438"/>
            <a:ext cx="76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088" y="1143000"/>
            <a:ext cx="5256212" cy="302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Rectangle 11"/>
          <p:cNvSpPr>
            <a:spLocks noChangeArrowheads="1"/>
          </p:cNvSpPr>
          <p:nvPr/>
        </p:nvSpPr>
        <p:spPr bwMode="auto">
          <a:xfrm>
            <a:off x="5715000" y="1066800"/>
            <a:ext cx="3429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>
              <a:buFontTx/>
              <a:buBlip>
                <a:blip r:embed="rId6"/>
              </a:buBlip>
            </a:pPr>
            <a:r>
              <a:rPr lang="ru-RU" sz="2000" b="1" dirty="0"/>
              <a:t>Пока производство базовых материалов по новым технологиям  обходится на 20-100% дороже</a:t>
            </a:r>
          </a:p>
          <a:p>
            <a:pPr marL="355600" indent="-355600">
              <a:buFontTx/>
              <a:buBlip>
                <a:blip r:embed="rId6"/>
              </a:buBlip>
            </a:pPr>
            <a:r>
              <a:rPr lang="ru-RU" sz="2000" b="1" dirty="0"/>
              <a:t>Повышение цен конечного продукта не превышает 1%</a:t>
            </a:r>
          </a:p>
          <a:p>
            <a:pPr marL="355600" indent="-355600">
              <a:buFontTx/>
              <a:buBlip>
                <a:blip r:embed="rId6"/>
              </a:buBlip>
            </a:pPr>
            <a:r>
              <a:rPr lang="ru-RU" sz="2000" b="1" dirty="0"/>
              <a:t>Однако по соображениям конкурентоспособности правительства стараются защитить своих производителей за счет механизма пограничной коррекции</a:t>
            </a:r>
          </a:p>
        </p:txBody>
      </p:sp>
      <p:pic>
        <p:nvPicPr>
          <p:cNvPr id="3892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4252913"/>
            <a:ext cx="53784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5011738" y="5046663"/>
            <a:ext cx="0" cy="958850"/>
          </a:xfrm>
          <a:prstGeom prst="line">
            <a:avLst/>
          </a:prstGeom>
          <a:ln w="158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43601" y="6096000"/>
            <a:ext cx="320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Цена на углерод и конкурентные позиции технологии доменная печь - конвертер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876800" y="5334000"/>
            <a:ext cx="137160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C268BA8-E059-42C3-BB4F-B86C3C3CD86B}"/>
              </a:ext>
            </a:extLst>
          </p:cNvPr>
          <p:cNvGraphicFramePr>
            <a:graphicFrameLocks/>
          </p:cNvGraphicFramePr>
          <p:nvPr/>
        </p:nvGraphicFramePr>
        <p:xfrm>
          <a:off x="197707" y="1288800"/>
          <a:ext cx="5146200" cy="428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F353628-88D5-FC4A-8983-ABE933A29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Cambria" panose="02040503050406030204" pitchFamily="18" charset="0"/>
              </a:rPr>
              <a:t>Results for the Russian Federation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AF9F22B-485C-AD44-8898-2EBAFE40A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19</a:t>
            </a:fld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49B45378-7CE7-427F-856C-8CC6D6130132}"/>
              </a:ext>
            </a:extLst>
          </p:cNvPr>
          <p:cNvCxnSpPr>
            <a:cxnSpLocks/>
          </p:cNvCxnSpPr>
          <p:nvPr/>
        </p:nvCxnSpPr>
        <p:spPr>
          <a:xfrm>
            <a:off x="2304463" y="1801368"/>
            <a:ext cx="0" cy="3081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FBA1015-75A7-416A-A485-44D60681849C}"/>
              </a:ext>
            </a:extLst>
          </p:cNvPr>
          <p:cNvSpPr txBox="1"/>
          <p:nvPr/>
        </p:nvSpPr>
        <p:spPr>
          <a:xfrm>
            <a:off x="819915" y="1814639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Scenario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08BD56A-9545-4B49-AF75-EFBD7D73305F}"/>
              </a:ext>
            </a:extLst>
          </p:cNvPr>
          <p:cNvSpPr txBox="1"/>
          <p:nvPr/>
        </p:nvSpPr>
        <p:spPr>
          <a:xfrm>
            <a:off x="2325210" y="1818026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Scenario 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B63DA461-FF85-48E8-BD61-77CE7892DEA2}"/>
              </a:ext>
            </a:extLst>
          </p:cNvPr>
          <p:cNvCxnSpPr>
            <a:cxnSpLocks/>
          </p:cNvCxnSpPr>
          <p:nvPr/>
        </p:nvCxnSpPr>
        <p:spPr>
          <a:xfrm>
            <a:off x="3769789" y="1801368"/>
            <a:ext cx="0" cy="3081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53B68DFC-5D5B-41B3-BEC7-D8AE37374831}"/>
              </a:ext>
            </a:extLst>
          </p:cNvPr>
          <p:cNvSpPr txBox="1"/>
          <p:nvPr/>
        </p:nvSpPr>
        <p:spPr>
          <a:xfrm>
            <a:off x="3790536" y="1814639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Scenario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B6AB26C-05F3-974D-964C-092B83B92D5A}"/>
              </a:ext>
            </a:extLst>
          </p:cNvPr>
          <p:cNvSpPr txBox="1"/>
          <p:nvPr/>
        </p:nvSpPr>
        <p:spPr>
          <a:xfrm>
            <a:off x="5334000" y="1422666"/>
            <a:ext cx="3347525" cy="5435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</a:rPr>
              <a:t>Average annual additional costs can vary considerably across sectors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Cambria" panose="02040503050406030204" pitchFamily="18" charset="0"/>
              </a:rPr>
              <a:t>Key factors</a:t>
            </a:r>
            <a:r>
              <a:rPr lang="en-US" sz="1600" dirty="0">
                <a:latin typeface="Cambria" panose="02040503050406030204" pitchFamily="18" charset="0"/>
              </a:rPr>
              <a:t>: trade volumes and emissions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</a:rPr>
              <a:t>Adoption of EU default emission intensities would generate the highest total costs when including Scope 1 and Scope 2 emissions</a:t>
            </a:r>
          </a:p>
          <a:p>
            <a:pPr marL="285750" indent="-2857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</a:rPr>
              <a:t>Largest tax burden expected on steel (highly traded product), but significant for </a:t>
            </a:r>
            <a:r>
              <a:rPr lang="en-US" sz="1600" dirty="0" err="1">
                <a:latin typeface="Cambria" panose="02040503050406030204" pitchFamily="18" charset="0"/>
              </a:rPr>
              <a:t>aluminium</a:t>
            </a:r>
            <a:r>
              <a:rPr lang="en-US" sz="1600" dirty="0">
                <a:latin typeface="Cambria" panose="02040503050406030204" pitchFamily="18" charset="0"/>
              </a:rPr>
              <a:t> and electricity too</a:t>
            </a:r>
          </a:p>
          <a:p>
            <a:pPr marL="285750" indent="-2857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</a:rPr>
              <a:t>Costs for cement are lower in absolute terms, but between 40% and 48% of exports value to the EU)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933902E-5542-494A-BC38-7BE997FC1F0E}"/>
                  </a:ext>
                </a:extLst>
              </p:cNvPr>
              <p:cNvSpPr/>
              <p:nvPr/>
            </p:nvSpPr>
            <p:spPr>
              <a:xfrm>
                <a:off x="1093220" y="1288797"/>
                <a:ext cx="1308050" cy="324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𝐶𝑂</m:t>
                          </m:r>
                          <m:r>
                            <a:rPr lang="en-CA" sz="1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𝑖𝑛𝑡𝑒𝑛𝑠𝑖𝑡𝑦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933902E-5542-494A-BC38-7BE997FC1F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5" y="1288798"/>
                <a:ext cx="981038" cy="324769"/>
              </a:xfrm>
              <a:prstGeom prst="rect">
                <a:avLst/>
              </a:prstGeom>
              <a:blipFill>
                <a:blip r:embed="rId3" cstate="print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E1E76D4-33D4-E549-8C6F-9868D1374C8C}"/>
                  </a:ext>
                </a:extLst>
              </p:cNvPr>
              <p:cNvSpPr/>
              <p:nvPr/>
            </p:nvSpPr>
            <p:spPr>
              <a:xfrm>
                <a:off x="3100280" y="1288798"/>
                <a:ext cx="1826910" cy="324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𝐶𝑂</m:t>
                          </m:r>
                          <m:r>
                            <a:rPr lang="en-CA" sz="1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𝑖𝑛𝑡𝑒𝑛𝑠𝑖𝑡𝑦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E1E76D4-33D4-E549-8C6F-9868D1374C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210" y="1288799"/>
                <a:ext cx="1370183" cy="324769"/>
              </a:xfrm>
              <a:prstGeom prst="rect">
                <a:avLst/>
              </a:prstGeom>
              <a:blipFill>
                <a:blip r:embed="rId4" cstate="print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2BB01A3-BE1E-9A43-A8E0-871519666DF5}"/>
                  </a:ext>
                </a:extLst>
              </p:cNvPr>
              <p:cNvSpPr/>
              <p:nvPr/>
            </p:nvSpPr>
            <p:spPr>
              <a:xfrm>
                <a:off x="5136149" y="1288798"/>
                <a:ext cx="1190774" cy="324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𝐶𝑂</m:t>
                          </m:r>
                          <m:r>
                            <a:rPr lang="en-CA" sz="1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𝑖𝑛𝑡𝑒𝑛𝑠𝑖𝑡𝑦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2BB01A3-BE1E-9A43-A8E0-871519666D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112" y="1288799"/>
                <a:ext cx="893081" cy="324769"/>
              </a:xfrm>
              <a:prstGeom prst="rect">
                <a:avLst/>
              </a:prstGeom>
              <a:blipFill>
                <a:blip r:embed="rId5" cstate="print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44686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24887" cy="1219200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latin typeface="Impact" pitchFamily="34" charset="0"/>
              </a:rPr>
              <a:t>Концепция механизма </a:t>
            </a:r>
            <a:r>
              <a:rPr lang="en-US" sz="3200" dirty="0" smtClean="0">
                <a:latin typeface="Impact" pitchFamily="34" charset="0"/>
              </a:rPr>
              <a:t>CBAM  </a:t>
            </a:r>
            <a:br>
              <a:rPr lang="en-US" sz="3200" dirty="0" smtClean="0">
                <a:latin typeface="Impact" pitchFamily="34" charset="0"/>
              </a:rPr>
            </a:br>
            <a:r>
              <a:rPr lang="ru-RU" sz="3200" dirty="0" smtClean="0">
                <a:latin typeface="Impact" pitchFamily="34" charset="0"/>
              </a:rPr>
              <a:t>∆ </a:t>
            </a:r>
            <a:r>
              <a:rPr lang="ru-RU" sz="3200" dirty="0" err="1" smtClean="0">
                <a:latin typeface="Impact" pitchFamily="34" charset="0"/>
              </a:rPr>
              <a:t>углеродоемкости</a:t>
            </a:r>
            <a:r>
              <a:rPr lang="ru-RU" sz="3200" dirty="0" smtClean="0">
                <a:latin typeface="Impact" pitchFamily="34" charset="0"/>
              </a:rPr>
              <a:t>*∆ цены на углерод</a:t>
            </a:r>
            <a:endParaRPr lang="ru-RU" altLang="ru-RU" sz="3200" dirty="0" smtClean="0">
              <a:latin typeface="Impact" pitchFamily="34" charset="0"/>
            </a:endParaRP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0"/>
            <a:ext cx="428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6350" y="6464300"/>
            <a:ext cx="476250" cy="415925"/>
          </a:xfrm>
          <a:solidFill>
            <a:srgbClr val="FFFF00">
              <a:alpha val="50195"/>
            </a:srgbClr>
          </a:solidFill>
        </p:spPr>
      </p:pic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1143000" y="1824038"/>
            <a:ext cx="187325" cy="371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469" tIns="46235" rIns="92469" bIns="46235" anchor="ctr">
            <a:spAutoFit/>
          </a:bodyPr>
          <a:lstStyle/>
          <a:p>
            <a:endParaRPr lang="en-US" altLang="ru-RU"/>
          </a:p>
        </p:txBody>
      </p:sp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457200" y="1295400"/>
            <a:ext cx="8686800" cy="527940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92469" tIns="46235" rIns="92469" bIns="46235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2600" b="1" dirty="0" smtClean="0"/>
              <a:t>Для сокращения дельт и минимизации потерь от введения CBAM необходимо:</a:t>
            </a:r>
          </a:p>
          <a:p>
            <a:pPr marL="690563" indent="-520700">
              <a:spcAft>
                <a:spcPts val="600"/>
              </a:spcAft>
              <a:buBlip>
                <a:blip r:embed="rId4"/>
              </a:buBlip>
              <a:defRPr/>
            </a:pPr>
            <a:r>
              <a:rPr lang="ru-RU" sz="2600" b="1" dirty="0" smtClean="0"/>
              <a:t>Сформировать систему отчетности по ПГ </a:t>
            </a:r>
          </a:p>
          <a:p>
            <a:pPr marL="690563" indent="-520700"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ru-RU" sz="2600" b="1" dirty="0" smtClean="0"/>
              <a:t>Создать систему </a:t>
            </a:r>
            <a:r>
              <a:rPr lang="ru-RU" sz="2600" b="1" dirty="0" err="1" smtClean="0"/>
              <a:t>бенчмарикинга</a:t>
            </a:r>
            <a:r>
              <a:rPr lang="ru-RU" sz="2600" b="1" dirty="0" smtClean="0"/>
              <a:t> по уровню </a:t>
            </a:r>
            <a:r>
              <a:rPr lang="ru-RU" sz="2600" b="1" dirty="0" err="1" smtClean="0"/>
              <a:t>углеродоемкости</a:t>
            </a:r>
            <a:r>
              <a:rPr lang="ru-RU" sz="2600" b="1" dirty="0" smtClean="0"/>
              <a:t> промышленной продукции</a:t>
            </a:r>
          </a:p>
          <a:p>
            <a:pPr marL="690563" indent="-520700"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ru-RU" sz="2600" b="1" dirty="0" smtClean="0"/>
              <a:t>Разработать Планы по декарбонизации, согласованные правительством и отраслевыми ассоциациями, и на их основе снижать </a:t>
            </a:r>
            <a:r>
              <a:rPr lang="ru-RU" sz="2600" b="1" dirty="0" err="1" smtClean="0"/>
              <a:t>углеродоемкость</a:t>
            </a:r>
            <a:r>
              <a:rPr lang="ru-RU" sz="2600" b="1" dirty="0" smtClean="0"/>
              <a:t> промышленной продукции</a:t>
            </a:r>
          </a:p>
          <a:p>
            <a:pPr marL="690563" indent="-520700"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ru-RU" sz="2600" b="1" dirty="0" smtClean="0"/>
              <a:t>Снижать </a:t>
            </a:r>
            <a:r>
              <a:rPr lang="ru-RU" sz="2600" b="1" dirty="0" err="1" smtClean="0"/>
              <a:t>углеродоемкость</a:t>
            </a:r>
            <a:r>
              <a:rPr lang="ru-RU" sz="2600" b="1" dirty="0" smtClean="0"/>
              <a:t>  производства электрической и тепловой энергии</a:t>
            </a:r>
          </a:p>
          <a:p>
            <a:pPr marL="690563" indent="-520700"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ru-RU" sz="2600" b="1" dirty="0" smtClean="0"/>
              <a:t>Вводить механизмы с ценой на углерод </a:t>
            </a:r>
            <a:endParaRPr lang="en-US" sz="26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68313" y="1143000"/>
            <a:ext cx="8675687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697912" cy="847725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Impact" pitchFamily="34" charset="0"/>
              </a:rPr>
              <a:t>Для инвентаризации выбросов в промышленности нужен удобный калькулятор </a:t>
            </a:r>
            <a:endParaRPr lang="en-US" sz="2800" dirty="0" smtClean="0">
              <a:latin typeface="Impact" pitchFamily="34" charset="0"/>
            </a:endParaRP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solidFill>
            <a:srgbClr val="FFFF00">
              <a:alpha val="50195"/>
            </a:srgbClr>
          </a:solidFill>
        </p:spPr>
      </p:pic>
      <p:sp>
        <p:nvSpPr>
          <p:cNvPr id="21" name="Rectangle 20"/>
          <p:cNvSpPr/>
          <p:nvPr/>
        </p:nvSpPr>
        <p:spPr>
          <a:xfrm>
            <a:off x="446088" y="847725"/>
            <a:ext cx="8675687" cy="7143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46088" y="2681288"/>
          <a:ext cx="1147642" cy="4064004"/>
        </p:xfrm>
        <a:graphic>
          <a:graphicData uri="http://schemas.openxmlformats.org/drawingml/2006/table">
            <a:tbl>
              <a:tblPr/>
              <a:tblGrid>
                <a:gridCol w="1147642"/>
              </a:tblGrid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"/>
                        </a:rPr>
                        <a:t>Table1s1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"/>
                        </a:rPr>
                        <a:t>Table1s2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"/>
                        </a:rPr>
                        <a:t>Table1.A(a)s1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"/>
                        </a:rPr>
                        <a:t>Table1.A(a)s2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"/>
                        </a:rPr>
                        <a:t>Table1.A(a)s3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"/>
                        </a:rPr>
                        <a:t>Table1.A(a)s4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0"/>
                        </a:rPr>
                        <a:t>Table1.A(b)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1"/>
                        </a:rPr>
                        <a:t>Table1.A(c)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2"/>
                        </a:rPr>
                        <a:t>Table1.A(d)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3"/>
                        </a:rPr>
                        <a:t>Table1.B.1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4"/>
                        </a:rPr>
                        <a:t>Table1.B.2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5"/>
                        </a:rPr>
                        <a:t>Table1.C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6"/>
                        </a:rPr>
                        <a:t>Table1.D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7"/>
                        </a:rPr>
                        <a:t>Table2(I)s1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8"/>
                        </a:rPr>
                        <a:t>Table2(I)s2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19"/>
                        </a:rPr>
                        <a:t>Table2(I).A-Hs1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0"/>
                        </a:rPr>
                        <a:t>Table2(I).A-Hs2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1"/>
                        </a:rPr>
                        <a:t>Table2(II)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2"/>
                        </a:rPr>
                        <a:t>Table2(II)B-Hs1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3"/>
                        </a:rPr>
                        <a:t>Table2(II)B-Hs2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4"/>
                        </a:rPr>
                        <a:t>Table3s1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5"/>
                        </a:rPr>
                        <a:t>Table3s2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6"/>
                        </a:rPr>
                        <a:t>Table3.As1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7"/>
                        </a:rPr>
                        <a:t>Table3.As2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8"/>
                        </a:rPr>
                        <a:t>Table3.B(a)s1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9"/>
                        </a:rPr>
                        <a:t>Table3.B(a)s2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0"/>
                        </a:rPr>
                        <a:t>Table3.B(b)</a:t>
                      </a:r>
                      <a:r>
                        <a:rPr lang="ru-RU" sz="6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14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1"/>
                        </a:rPr>
                        <a:t>Table3.C</a:t>
                      </a:r>
                      <a:r>
                        <a:rPr lang="ru-RU" sz="6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8" marR="1708" marT="17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143000" y="2665413"/>
          <a:ext cx="1123200" cy="4079779"/>
        </p:xfrm>
        <a:graphic>
          <a:graphicData uri="http://schemas.openxmlformats.org/drawingml/2006/table">
            <a:tbl>
              <a:tblPr/>
              <a:tblGrid>
                <a:gridCol w="1123200"/>
              </a:tblGrid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2"/>
                        </a:rPr>
                        <a:t>Table3.D</a:t>
                      </a:r>
                      <a:r>
                        <a:rPr lang="ru-RU" sz="7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3"/>
                        </a:rPr>
                        <a:t>Table3.E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4"/>
                        </a:rPr>
                        <a:t>Table3.F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5"/>
                        </a:rPr>
                        <a:t>Table3.G-I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6"/>
                        </a:rPr>
                        <a:t>Table4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7"/>
                        </a:rPr>
                        <a:t>Table4.1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8"/>
                        </a:rPr>
                        <a:t>Table4.A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39"/>
                        </a:rPr>
                        <a:t>Table4.B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0"/>
                        </a:rPr>
                        <a:t>Table4.C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1"/>
                        </a:rPr>
                        <a:t>Table4.D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2"/>
                        </a:rPr>
                        <a:t>Table4.E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3"/>
                        </a:rPr>
                        <a:t>Table4.F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4"/>
                        </a:rPr>
                        <a:t>Table4(I)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5"/>
                        </a:rPr>
                        <a:t>Table4(II)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6"/>
                        </a:rPr>
                        <a:t>Table4(III)</a:t>
                      </a:r>
                      <a:r>
                        <a:rPr lang="ru-RU" sz="7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7"/>
                        </a:rPr>
                        <a:t>Table4(IV)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8"/>
                        </a:rPr>
                        <a:t>Table4(V)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49"/>
                        </a:rPr>
                        <a:t>Table4.Gs1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0"/>
                        </a:rPr>
                        <a:t>Table4.Gs2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1"/>
                        </a:rPr>
                        <a:t>Table5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2"/>
                        </a:rPr>
                        <a:t>Table5.A</a:t>
                      </a:r>
                      <a:r>
                        <a:rPr lang="ru-RU" sz="7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3"/>
                        </a:rPr>
                        <a:t>Table5.B</a:t>
                      </a:r>
                      <a:r>
                        <a:rPr lang="ru-RU" sz="7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4"/>
                        </a:rPr>
                        <a:t>Table5.C</a:t>
                      </a:r>
                      <a:r>
                        <a:rPr lang="ru-RU" sz="7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441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5"/>
                        </a:rPr>
                        <a:t>Table5.D</a:t>
                      </a:r>
                      <a:r>
                        <a:rPr lang="ru-RU" sz="7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92" marR="1992" marT="1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755775" y="1323975"/>
          <a:ext cx="1226656" cy="5421404"/>
        </p:xfrm>
        <a:graphic>
          <a:graphicData uri="http://schemas.openxmlformats.org/drawingml/2006/table">
            <a:tbl>
              <a:tblPr/>
              <a:tblGrid>
                <a:gridCol w="1226656"/>
              </a:tblGrid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6"/>
                        </a:rPr>
                        <a:t>Summary1.As1</a:t>
                      </a:r>
                      <a:r>
                        <a:rPr lang="ru-RU" sz="4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7"/>
                        </a:rPr>
                        <a:t>Summary1.As2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8"/>
                        </a:rPr>
                        <a:t>Summary1.As3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59"/>
                        </a:rPr>
                        <a:t>Summary2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0"/>
                        </a:rPr>
                        <a:t>Summary3s1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1"/>
                        </a:rPr>
                        <a:t>Summary3s2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2"/>
                        </a:rPr>
                        <a:t>Table6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3"/>
                        </a:rPr>
                        <a:t>Table7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4"/>
                        </a:rPr>
                        <a:t>Table8s1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5"/>
                        </a:rPr>
                        <a:t>Table8s2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6"/>
                        </a:rPr>
                        <a:t>Table8s3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7"/>
                        </a:rPr>
                        <a:t>Table8s4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8"/>
                        </a:rPr>
                        <a:t>Table9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69"/>
                        </a:rPr>
                        <a:t>Table10s1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0"/>
                        </a:rPr>
                        <a:t>Table10s2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1"/>
                        </a:rPr>
                        <a:t>Table10s3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2"/>
                        </a:rPr>
                        <a:t>Table10s4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3"/>
                        </a:rPr>
                        <a:t>Table10s5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4"/>
                        </a:rPr>
                        <a:t>Table10s6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5"/>
                        </a:rPr>
                        <a:t>NIR-1</a:t>
                      </a:r>
                      <a:r>
                        <a:rPr lang="ru-RU" sz="4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6"/>
                        </a:rPr>
                        <a:t>NIR-2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7"/>
                        </a:rPr>
                        <a:t>NIR-2.1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8"/>
                        </a:rPr>
                        <a:t>NIR-3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58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79"/>
                        </a:rPr>
                        <a:t>4(KP)Recalculations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0"/>
                        </a:rPr>
                        <a:t>4(KP)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1"/>
                        </a:rPr>
                        <a:t>4(KP-I)A.1</a:t>
                      </a:r>
                      <a:r>
                        <a:rPr lang="ru-RU" sz="4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2"/>
                        </a:rPr>
                        <a:t>4(KP-I)A.1.1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3"/>
                        </a:rPr>
                        <a:t>4(KP-I)A.2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4"/>
                        </a:rPr>
                        <a:t>4(KP-I)A.2.1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5"/>
                        </a:rPr>
                        <a:t>4(KP-I)B.1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6"/>
                        </a:rPr>
                        <a:t>4(KP-I)B.1.1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7"/>
                        </a:rPr>
                        <a:t>4(KP-I)B.1.2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8"/>
                        </a:rPr>
                        <a:t>4(KP-I)B.1.3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89"/>
                        </a:rPr>
                        <a:t>4(KP-I)B.2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0"/>
                        </a:rPr>
                        <a:t>4(KP-I)B.3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1"/>
                        </a:rPr>
                        <a:t>4(KP-I)B.4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2"/>
                        </a:rPr>
                        <a:t>4(KP-I)B.5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3"/>
                        </a:rPr>
                        <a:t>4(KP-I)C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4"/>
                        </a:rPr>
                        <a:t>4(KP-II)1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5"/>
                        </a:rPr>
                        <a:t>4(KP-II)2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6"/>
                        </a:rPr>
                        <a:t>4(KP-II)3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7"/>
                        </a:rPr>
                        <a:t>4(KP-II)4</a:t>
                      </a:r>
                      <a:r>
                        <a:rPr lang="ru-RU" sz="400" u="sng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3363">
                <a:tc>
                  <a:txBody>
                    <a:bodyPr/>
                    <a:lstStyle/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98"/>
                        </a:rPr>
                        <a:t>accounting</a:t>
                      </a:r>
                      <a:r>
                        <a:rPr lang="ru-RU" sz="400" u="sng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12" marR="1112" marT="11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2632" name="Picture 2"/>
          <p:cNvPicPr>
            <a:picLocks noChangeAspect="1" noChangeArrowheads="1"/>
          </p:cNvPicPr>
          <p:nvPr/>
        </p:nvPicPr>
        <p:blipFill>
          <a:blip r:embed="rId99" cstate="print"/>
          <a:srcRect/>
          <a:stretch>
            <a:fillRect/>
          </a:stretch>
        </p:blipFill>
        <p:spPr bwMode="auto">
          <a:xfrm>
            <a:off x="3070225" y="4359275"/>
            <a:ext cx="5827713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33" name="Rectangle 16"/>
          <p:cNvSpPr>
            <a:spLocks noChangeArrowheads="1"/>
          </p:cNvSpPr>
          <p:nvPr/>
        </p:nvSpPr>
        <p:spPr bwMode="auto">
          <a:xfrm>
            <a:off x="2549525" y="919163"/>
            <a:ext cx="65722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7338" indent="-287338"/>
            <a:r>
              <a:rPr lang="ru-RU" b="1" dirty="0"/>
              <a:t>Это позволит: </a:t>
            </a:r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обеспечить методическое единообразие и соответствие международным требованиям к отчетности  </a:t>
            </a:r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повысить эффективность обучения по формированию отчетности </a:t>
            </a:r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повысить производительность формирования и точность отчетов по выбросам ПГ </a:t>
            </a:r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упростить  процедуры верификации отчетов </a:t>
            </a:r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при формировании отчетов учитывать информацию, которая нужна для </a:t>
            </a:r>
            <a:r>
              <a:rPr lang="ru-RU" b="1" dirty="0" err="1"/>
              <a:t>бенчмаркинга</a:t>
            </a:r>
            <a:endParaRPr lang="en-US" b="1" dirty="0"/>
          </a:p>
          <a:p>
            <a:pPr marL="287338" indent="-287338">
              <a:buFontTx/>
              <a:buBlip>
                <a:blip r:embed="rId100"/>
              </a:buBlip>
            </a:pPr>
            <a:r>
              <a:rPr lang="ru-RU" b="1" dirty="0"/>
              <a:t>нужно в максимальной степени использовать данные форм статистической отчетности предприятий </a:t>
            </a:r>
            <a:endParaRPr lang="en-US" dirty="0"/>
          </a:p>
        </p:txBody>
      </p:sp>
      <p:sp>
        <p:nvSpPr>
          <p:cNvPr id="22634" name="Rectangle 12"/>
          <p:cNvSpPr>
            <a:spLocks noChangeArrowheads="1"/>
          </p:cNvSpPr>
          <p:nvPr/>
        </p:nvSpPr>
        <p:spPr bwMode="auto">
          <a:xfrm>
            <a:off x="468313" y="1055688"/>
            <a:ext cx="19002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Перечень таблиц в национальной инвентаризации</a:t>
            </a:r>
          </a:p>
          <a:p>
            <a:r>
              <a:rPr lang="ru-RU" b="1"/>
              <a:t>Национальная инвентаризация – база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42402"/>
            <a:ext cx="3429000" cy="298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52400"/>
            <a:ext cx="1331913" cy="10525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1371600" y="1295400"/>
            <a:ext cx="7620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Приглашаем на семинар</a:t>
            </a:r>
          </a:p>
          <a:p>
            <a:pPr algn="r"/>
            <a:r>
              <a:rPr lang="ru-RU" sz="4000" i="1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</a:t>
            </a:r>
          </a:p>
          <a:p>
            <a:pPr algn="r"/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Показатели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промышленного развития с низким уровнем выбросов в ЕС и в мире / «Зеленая сделка» ЕС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»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"/>
            <a:ext cx="1828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219200" y="457200"/>
            <a:ext cx="4054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Impact" pitchFamily="34" charset="0"/>
              </a:rPr>
              <a:t>Центр энергоэффективности – </a:t>
            </a:r>
            <a:r>
              <a:rPr lang="en-US" dirty="0" smtClean="0">
                <a:solidFill>
                  <a:schemeClr val="tx2"/>
                </a:solidFill>
                <a:latin typeface="Impact" pitchFamily="34" charset="0"/>
              </a:rPr>
              <a:t>XXI</a:t>
            </a:r>
            <a:r>
              <a:rPr lang="ru-RU" dirty="0" smtClean="0">
                <a:solidFill>
                  <a:schemeClr val="tx2"/>
                </a:solidFill>
                <a:latin typeface="Impact" pitchFamily="34" charset="0"/>
              </a:rPr>
              <a:t> век </a:t>
            </a:r>
            <a:endParaRPr lang="en-US" dirty="0"/>
          </a:p>
        </p:txBody>
      </p:sp>
      <p:pic>
        <p:nvPicPr>
          <p:cNvPr id="11" name="Picture 10" descr="Log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228600"/>
            <a:ext cx="16764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 flipV="1">
            <a:off x="0" y="1219200"/>
            <a:ext cx="8991600" cy="76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6019800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Содействие в организации: </a:t>
            </a:r>
            <a:endParaRPr lang="en-US" b="1" dirty="0"/>
          </a:p>
        </p:txBody>
      </p:sp>
      <p:pic>
        <p:nvPicPr>
          <p:cNvPr id="1028" name="Picture 4" descr="https://eipc.center/wp-content/themes/fgau/images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6019800"/>
            <a:ext cx="7315200" cy="662940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5029200" y="5257800"/>
            <a:ext cx="365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Семинар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23 апреля 2021 г.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F98028-812D-4FCA-B8DC-98DEE4B1CAFF}" type="slidenum">
              <a:rPr lang="ru-RU" smtClean="0"/>
              <a:pPr/>
              <a:t>23</a:t>
            </a:fld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7" y="1371600"/>
            <a:ext cx="914031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0" y="0"/>
            <a:ext cx="9144000" cy="167640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Точная дата семинара и много интересных материалов на новом сайте  </a:t>
            </a:r>
            <a:r>
              <a:rPr lang="en-GB" altLang="ru-RU" sz="3200" dirty="0" smtClean="0">
                <a:solidFill>
                  <a:srgbClr val="FF0000"/>
                </a:solidFill>
                <a:latin typeface="Impact" pitchFamily="34" charset="0"/>
              </a:rPr>
              <a:t>www.</a:t>
            </a:r>
            <a:r>
              <a:rPr lang="en-US" altLang="ru-RU" sz="3200" dirty="0" smtClean="0">
                <a:solidFill>
                  <a:srgbClr val="FF0000"/>
                </a:solidFill>
                <a:latin typeface="Impact" pitchFamily="34" charset="0"/>
              </a:rPr>
              <a:t>cenef</a:t>
            </a:r>
            <a:r>
              <a:rPr lang="ru-RU" altLang="ru-RU" sz="3200" dirty="0" smtClean="0">
                <a:solidFill>
                  <a:srgbClr val="FF0000"/>
                </a:solidFill>
                <a:latin typeface="Impact" pitchFamily="34" charset="0"/>
              </a:rPr>
              <a:t>-</a:t>
            </a:r>
            <a:r>
              <a:rPr lang="en-US" altLang="ru-RU" sz="3200" dirty="0" smtClean="0">
                <a:solidFill>
                  <a:srgbClr val="FF0000"/>
                </a:solidFill>
                <a:latin typeface="Impact" pitchFamily="34" charset="0"/>
              </a:rPr>
              <a:t>xxi.ru</a:t>
            </a:r>
            <a:endParaRPr lang="ru-RU" altLang="ru-RU" sz="3200" dirty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43000"/>
            <a:ext cx="9144000" cy="7143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9" tIns="46235" rIns="92469" bIns="46235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8006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Low carbon development myth breaker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0" y="6321425"/>
            <a:ext cx="612775" cy="536575"/>
          </a:xfrm>
          <a:solidFill>
            <a:srgbClr val="FFFF00">
              <a:alpha val="50195"/>
            </a:srgbClr>
          </a:solidFill>
        </p:spPr>
      </p:pic>
      <p:sp>
        <p:nvSpPr>
          <p:cNvPr id="56324" name="Rectangle 13"/>
          <p:cNvSpPr>
            <a:spLocks noChangeArrowheads="1"/>
          </p:cNvSpPr>
          <p:nvPr/>
        </p:nvSpPr>
        <p:spPr bwMode="auto">
          <a:xfrm>
            <a:off x="0" y="1360488"/>
            <a:ext cx="147638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3260" tIns="36631" rIns="73260" bIns="36631" anchor="ctr">
            <a:spAutoFit/>
          </a:bodyPr>
          <a:lstStyle/>
          <a:p>
            <a:endParaRPr lang="en-US" altLang="ru-RU"/>
          </a:p>
        </p:txBody>
      </p:sp>
      <p:sp>
        <p:nvSpPr>
          <p:cNvPr id="56325" name="Rectangle 14"/>
          <p:cNvSpPr>
            <a:spLocks noChangeArrowheads="1"/>
          </p:cNvSpPr>
          <p:nvPr/>
        </p:nvSpPr>
        <p:spPr bwMode="auto">
          <a:xfrm>
            <a:off x="0" y="1360488"/>
            <a:ext cx="147638" cy="350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73260" tIns="36631" rIns="73260" bIns="36631" anchor="ctr">
            <a:spAutoFit/>
          </a:bodyPr>
          <a:lstStyle/>
          <a:p>
            <a:endParaRPr lang="en-US" altLang="ru-RU"/>
          </a:p>
        </p:txBody>
      </p:sp>
      <p:sp>
        <p:nvSpPr>
          <p:cNvPr id="56326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45D1FF-069B-4C90-AA29-003709E86E56}" type="slidenum">
              <a:rPr lang="en-US" altLang="ru-RU" smtClean="0"/>
              <a:pPr/>
              <a:t>24</a:t>
            </a:fld>
            <a:endParaRPr lang="en-US" altLang="ru-RU" smtClean="0"/>
          </a:p>
        </p:txBody>
      </p:sp>
      <p:pic>
        <p:nvPicPr>
          <p:cNvPr id="56327" name="Picture 10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457200"/>
            <a:ext cx="90805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11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828800"/>
            <a:ext cx="90646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Picture 12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200400"/>
            <a:ext cx="9080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0" name="Rectangle 15"/>
          <p:cNvSpPr>
            <a:spLocks noChangeArrowheads="1"/>
          </p:cNvSpPr>
          <p:nvPr/>
        </p:nvSpPr>
        <p:spPr bwMode="auto">
          <a:xfrm>
            <a:off x="3427412" y="3581400"/>
            <a:ext cx="5716588" cy="208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altLang="ru-RU" sz="3200" dirty="0">
                <a:solidFill>
                  <a:srgbClr val="FFFF00"/>
                </a:solidFill>
                <a:latin typeface="Impact" pitchFamily="34" charset="0"/>
              </a:rPr>
              <a:t>Спасибо за внимание!</a:t>
            </a:r>
          </a:p>
          <a:p>
            <a:pPr algn="r">
              <a:lnSpc>
                <a:spcPct val="80000"/>
              </a:lnSpc>
            </a:pPr>
            <a:endParaRPr lang="ru-RU" altLang="ru-RU" sz="1900" dirty="0">
              <a:solidFill>
                <a:srgbClr val="FFFF00"/>
              </a:solidFill>
              <a:latin typeface="Impact" pitchFamily="34" charset="0"/>
            </a:endParaRPr>
          </a:p>
          <a:p>
            <a:pPr algn="r">
              <a:lnSpc>
                <a:spcPct val="80000"/>
              </a:lnSpc>
            </a:pP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Центр энергоэффективности – </a:t>
            </a:r>
            <a:r>
              <a:rPr lang="en-US" altLang="ru-RU" sz="1900" dirty="0">
                <a:solidFill>
                  <a:srgbClr val="FFFF00"/>
                </a:solidFill>
                <a:latin typeface="Impact" pitchFamily="34" charset="0"/>
              </a:rPr>
              <a:t>XXI </a:t>
            </a: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век (ЦЭНЭФ-</a:t>
            </a:r>
            <a:r>
              <a:rPr lang="en-US" altLang="ru-RU" sz="1900" dirty="0">
                <a:solidFill>
                  <a:srgbClr val="FFFF00"/>
                </a:solidFill>
                <a:latin typeface="Impact" pitchFamily="34" charset="0"/>
              </a:rPr>
              <a:t>XXI</a:t>
            </a: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) </a:t>
            </a:r>
            <a:b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</a:br>
            <a:r>
              <a:rPr lang="ru-RU" altLang="ru-RU" sz="1900" dirty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ru-RU" altLang="ru-RU" sz="1900" dirty="0">
                <a:solidFill>
                  <a:schemeClr val="accent2"/>
                </a:solidFill>
                <a:latin typeface="Impact" pitchFamily="34" charset="0"/>
              </a:rPr>
            </a:br>
            <a:r>
              <a:rPr lang="ru-RU" altLang="ru-RU" sz="1900" dirty="0">
                <a:solidFill>
                  <a:srgbClr val="FFFF00"/>
                </a:solidFill>
                <a:latin typeface="Impact" pitchFamily="34" charset="0"/>
              </a:rPr>
              <a:t> Мы тратим свою энергию, чтобы экономить вашу! Если Ваша задача имеет решение – мы его найдем!</a:t>
            </a:r>
            <a:r>
              <a:rPr lang="en-US" altLang="ru-RU" sz="1900" dirty="0">
                <a:solidFill>
                  <a:schemeClr val="accent2"/>
                </a:solidFill>
                <a:latin typeface="Impact" pitchFamily="34" charset="0"/>
              </a:rPr>
              <a:t/>
            </a:r>
            <a:br>
              <a:rPr lang="en-US" altLang="ru-RU" sz="1900" dirty="0">
                <a:solidFill>
                  <a:schemeClr val="accent2"/>
                </a:solidFill>
                <a:latin typeface="Impact" pitchFamily="34" charset="0"/>
              </a:rPr>
            </a:br>
            <a:r>
              <a:rPr lang="en-US" altLang="ru-RU" b="1" dirty="0">
                <a:solidFill>
                  <a:srgbClr val="FFFF00"/>
                </a:solidFill>
              </a:rPr>
              <a:t>             </a:t>
            </a:r>
            <a:r>
              <a:rPr lang="ru-RU" altLang="ru-RU" sz="2000" b="1" dirty="0">
                <a:solidFill>
                  <a:srgbClr val="FFFF00"/>
                </a:solidFill>
              </a:rPr>
              <a:t>(499) </a:t>
            </a:r>
            <a:r>
              <a:rPr lang="en-US" altLang="ru-RU" sz="2000" b="1" dirty="0">
                <a:solidFill>
                  <a:srgbClr val="FFFF00"/>
                </a:solidFill>
              </a:rPr>
              <a:t>120-9209        cenef@co.ru</a:t>
            </a:r>
            <a:endParaRPr lang="ru-RU" altLang="ru-RU" sz="20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800" dirty="0">
              <a:latin typeface="Impact" pitchFamily="34" charset="0"/>
            </a:endParaRPr>
          </a:p>
          <a:p>
            <a:pPr>
              <a:lnSpc>
                <a:spcPct val="80000"/>
              </a:lnSpc>
            </a:pPr>
            <a:r>
              <a:rPr lang="ru-RU" altLang="ru-RU" sz="800" dirty="0">
                <a:solidFill>
                  <a:schemeClr val="accent2"/>
                </a:solidFill>
                <a:latin typeface="Impact" pitchFamily="34" charset="0"/>
              </a:rPr>
              <a:t>                       </a:t>
            </a:r>
            <a:endParaRPr lang="en-US" altLang="ru-RU" dirty="0"/>
          </a:p>
        </p:txBody>
      </p:sp>
      <p:pic>
        <p:nvPicPr>
          <p:cNvPr id="56331" name="Picture 11" descr="D:\Mailbox\Фото\VIK_17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0" y="381000"/>
            <a:ext cx="1206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419600"/>
            <a:ext cx="9080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pic19.nipic.com/20120227/5183444_1340102440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791200"/>
            <a:ext cx="9080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532812" cy="90872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ru-RU" sz="2800" b="1" dirty="0" smtClean="0"/>
              <a:t>Программа </a:t>
            </a:r>
            <a:r>
              <a:rPr lang="ru-RU" sz="2800" b="1" dirty="0" smtClean="0"/>
              <a:t>ликвидации технологического разрыва в сфере энергоэффективности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19461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2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755650" y="1340768"/>
            <a:ext cx="838835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Правительству </a:t>
            </a:r>
            <a:r>
              <a:rPr lang="ru-RU" sz="2000" b="1" dirty="0" smtClean="0"/>
              <a:t>Российской Федерации необходимо разработать новую Государственную программу «</a:t>
            </a:r>
            <a:r>
              <a:rPr lang="ru-RU" sz="2000" b="1" dirty="0" err="1" smtClean="0"/>
              <a:t>Энергоэффективная</a:t>
            </a:r>
            <a:r>
              <a:rPr lang="ru-RU" sz="2000" b="1" dirty="0" smtClean="0"/>
              <a:t> Россия</a:t>
            </a:r>
            <a:r>
              <a:rPr lang="ru-RU" sz="2000" b="1" dirty="0" smtClean="0"/>
              <a:t>», </a:t>
            </a:r>
            <a:r>
              <a:rPr lang="ru-RU" sz="2000" b="1" dirty="0" smtClean="0"/>
              <a:t>которая </a:t>
            </a:r>
            <a:r>
              <a:rPr lang="ru-RU" sz="2000" b="1" dirty="0" smtClean="0"/>
              <a:t>должна: </a:t>
            </a:r>
          </a:p>
          <a:p>
            <a:pPr marL="908050" lvl="1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охватывать все сектора экономики,</a:t>
            </a:r>
          </a:p>
          <a:p>
            <a:pPr marL="908050" lvl="1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иметь </a:t>
            </a:r>
            <a:r>
              <a:rPr lang="ru-RU" sz="2000" b="1" dirty="0" smtClean="0"/>
              <a:t>комплексный характер, </a:t>
            </a:r>
            <a:endParaRPr lang="ru-RU" sz="2000" b="1" dirty="0" smtClean="0"/>
          </a:p>
          <a:p>
            <a:pPr marL="908050" lvl="1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учитывать </a:t>
            </a:r>
            <a:r>
              <a:rPr lang="ru-RU" sz="2000" b="1" dirty="0" smtClean="0"/>
              <a:t>перспективы внедрения наилучших доступных технологий и содержать: </a:t>
            </a:r>
            <a:endParaRPr lang="ru-RU" sz="2000" b="1" dirty="0" smtClean="0"/>
          </a:p>
          <a:p>
            <a:pPr marL="1365250" lvl="2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целевые </a:t>
            </a:r>
            <a:r>
              <a:rPr lang="ru-RU" sz="2000" b="1" dirty="0" smtClean="0"/>
              <a:t>показатели повышения энергоэффективности для экономики в целом и по основным ее секторам; </a:t>
            </a:r>
            <a:endParaRPr lang="ru-RU" sz="2000" b="1" dirty="0" smtClean="0"/>
          </a:p>
          <a:p>
            <a:pPr marL="1365250" lvl="2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механизмы финансирования, стимулирования</a:t>
            </a:r>
            <a:r>
              <a:rPr lang="ru-RU" sz="2000" b="1" dirty="0" smtClean="0"/>
              <a:t>, управления и координации деятельности по ее реализации; </a:t>
            </a:r>
            <a:endParaRPr lang="ru-RU" sz="2000" b="1" dirty="0" smtClean="0"/>
          </a:p>
          <a:p>
            <a:pPr marL="1365250" lvl="2" indent="-450850">
              <a:spcAft>
                <a:spcPts val="600"/>
              </a:spcAft>
              <a:buBlip>
                <a:blip r:embed="rId4"/>
              </a:buBlip>
            </a:pPr>
            <a:r>
              <a:rPr lang="ru-RU" sz="2000" b="1" dirty="0" smtClean="0"/>
              <a:t>план совершенствования нормативно-правовой  </a:t>
            </a:r>
            <a:r>
              <a:rPr lang="ru-RU" sz="2000" dirty="0" smtClean="0"/>
              <a:t>базы</a:t>
            </a:r>
            <a:endParaRPr lang="en-US" sz="2000" b="1" dirty="0"/>
          </a:p>
        </p:txBody>
      </p:sp>
      <p:sp>
        <p:nvSpPr>
          <p:cNvPr id="194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73B107-DE33-46E9-8FB5-60ED08D3B966}" type="slidenum">
              <a:rPr lang="ru-RU" sz="1100"/>
              <a:pPr eaLnBrk="1" hangingPunct="1"/>
              <a:t>25</a:t>
            </a:fld>
            <a:endParaRPr lang="ru-RU" sz="1100" dirty="0"/>
          </a:p>
        </p:txBody>
      </p:sp>
      <p:sp>
        <p:nvSpPr>
          <p:cNvPr id="9" name="Rectangle 8"/>
          <p:cNvSpPr/>
          <p:nvPr/>
        </p:nvSpPr>
        <p:spPr>
          <a:xfrm>
            <a:off x="539552" y="90872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1185</Words>
  <Application>Microsoft Office PowerPoint</Application>
  <PresentationFormat>On-screen Show (4:3)</PresentationFormat>
  <Paragraphs>220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Декарбонизация промышленности технически возможна   к 2050 г.  Правда, промышленные технологии еще дороги </vt:lpstr>
      <vt:lpstr>Добыча природного сырья – более 90 млрд. т в год  К 2050 г. – 140-200 млрд. т в год.  Производство многих базовых материалов растет быстрее ВВП </vt:lpstr>
      <vt:lpstr>Промышленность – крупнейший и быстрорастущий источник антропогенных выбросов ПГ.   На нее приходится 25% нетто-выбросов, а с учетом scope 2 – 35%. Основной прирост с 2000 г. за счет Китая </vt:lpstr>
      <vt:lpstr>Нулевые чистые выбросы в промышленном секторе возможны</vt:lpstr>
      <vt:lpstr>Факторы декарбонизация в промышленности </vt:lpstr>
      <vt:lpstr>Потенциально могут появиться очень большие новые рынки электроэнергии и водорода в промышленности   </vt:lpstr>
      <vt:lpstr>Декарбонизация химической промышленности </vt:lpstr>
      <vt:lpstr>Технологические возможности для промышленных материалов с очень низким или нулевым уровнем выбросов существуют</vt:lpstr>
      <vt:lpstr>Водород как сырье и как топливо.  Спрос на водород в Китае</vt:lpstr>
      <vt:lpstr>Цементная промышленность. Первая часть пути в ЕС </vt:lpstr>
      <vt:lpstr>Цементная промышленность. Траектории к 2050 г.   </vt:lpstr>
      <vt:lpstr>Глобальная цементная промышленность.  Параметры 2050 г.  </vt:lpstr>
      <vt:lpstr>Новые технологии в цементной промышленности. Технологий много. Необходим мониторинг технологического прогресса   </vt:lpstr>
      <vt:lpstr>Черная металлургия. Траектории к 2050 г. </vt:lpstr>
      <vt:lpstr>Отказ от ориентации на низкоуглеродные технологии при замене и модернизации – риск потери конкурентоспособности</vt:lpstr>
      <vt:lpstr>К 2060 г.  выбросы  на  ныне  действующих  промышленных объектах снизятся  до  нуля,  а  в  производстве  будут  доминировать новые  технологии,  которые  разрабатываются  сегодня  </vt:lpstr>
      <vt:lpstr>Новые технологии обходятся дороже. Отчасти это и вызывает потребность во введении цены на углерод для промышленности и в введении пограничных налогов на углерод </vt:lpstr>
      <vt:lpstr>Slide 19</vt:lpstr>
      <vt:lpstr>Концепция механизма CBAM   ∆ углеродоемкости*∆ цены на углерод</vt:lpstr>
      <vt:lpstr>Для инвентаризации выбросов в промышленности нужен удобный калькулятор </vt:lpstr>
      <vt:lpstr>Slide 22</vt:lpstr>
      <vt:lpstr>Slide 23</vt:lpstr>
      <vt:lpstr>Slide 24</vt:lpstr>
      <vt:lpstr>Программа ликвидации технологического разрыва в сфере энергоэффективности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igor</dc:creator>
  <cp:lastModifiedBy>igor</cp:lastModifiedBy>
  <cp:revision>10</cp:revision>
  <dcterms:created xsi:type="dcterms:W3CDTF">2021-03-29T17:27:34Z</dcterms:created>
  <dcterms:modified xsi:type="dcterms:W3CDTF">2021-07-01T10:10:15Z</dcterms:modified>
</cp:coreProperties>
</file>